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256" r:id="rId2"/>
    <p:sldId id="273" r:id="rId3"/>
    <p:sldId id="257" r:id="rId4"/>
    <p:sldId id="272" r:id="rId5"/>
    <p:sldId id="282" r:id="rId6"/>
    <p:sldId id="283" r:id="rId7"/>
    <p:sldId id="258" r:id="rId8"/>
    <p:sldId id="259" r:id="rId9"/>
    <p:sldId id="260" r:id="rId10"/>
    <p:sldId id="261" r:id="rId11"/>
    <p:sldId id="274" r:id="rId12"/>
    <p:sldId id="275" r:id="rId13"/>
    <p:sldId id="276" r:id="rId14"/>
    <p:sldId id="277" r:id="rId15"/>
    <p:sldId id="262" r:id="rId16"/>
    <p:sldId id="263" r:id="rId17"/>
    <p:sldId id="264" r:id="rId18"/>
    <p:sldId id="278" r:id="rId19"/>
    <p:sldId id="279" r:id="rId20"/>
    <p:sldId id="280" r:id="rId21"/>
    <p:sldId id="281" r:id="rId22"/>
    <p:sldId id="265" r:id="rId23"/>
    <p:sldId id="266" r:id="rId24"/>
    <p:sldId id="267" r:id="rId25"/>
    <p:sldId id="268" r:id="rId26"/>
    <p:sldId id="269" r:id="rId27"/>
    <p:sldId id="27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5C7FBB-39E2-D745-815E-5F79D270649A}" type="doc">
      <dgm:prSet loTypeId="urn:microsoft.com/office/officeart/2005/8/layout/cycle8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61267E7-3F28-834B-8171-B1BE05B2FFC7}">
      <dgm:prSet phldrT="[Text]" custT="1"/>
      <dgm:spPr/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Learner-Centered</a:t>
          </a:r>
        </a:p>
      </dgm:t>
    </dgm:pt>
    <dgm:pt modelId="{F1C6B059-DD1D-3542-8FC5-D21522D57F53}" type="parTrans" cxnId="{20B0ABB3-E1BA-454D-A439-1C10008C695B}">
      <dgm:prSet/>
      <dgm:spPr/>
      <dgm:t>
        <a:bodyPr/>
        <a:lstStyle/>
        <a:p>
          <a:endParaRPr lang="en-US" sz="2000" b="1"/>
        </a:p>
      </dgm:t>
    </dgm:pt>
    <dgm:pt modelId="{094252E3-DDA4-C748-938F-2C509048AE64}" type="sibTrans" cxnId="{20B0ABB3-E1BA-454D-A439-1C10008C695B}">
      <dgm:prSet/>
      <dgm:spPr/>
      <dgm:t>
        <a:bodyPr/>
        <a:lstStyle/>
        <a:p>
          <a:endParaRPr lang="en-US" sz="2000" b="1"/>
        </a:p>
      </dgm:t>
    </dgm:pt>
    <dgm:pt modelId="{9F70006A-96B7-D948-BAFC-107009E077E2}">
      <dgm:prSet phldrT="[Text]" custT="1"/>
      <dgm:spPr/>
      <dgm:t>
        <a:bodyPr/>
        <a:lstStyle/>
        <a:p>
          <a:r>
            <a:rPr lang="en-US" sz="1400" b="1" dirty="0" err="1">
              <a:solidFill>
                <a:schemeClr val="tx1"/>
              </a:solidFill>
            </a:rPr>
            <a:t>Deconges</a:t>
          </a:r>
          <a:r>
            <a:rPr lang="en-US" sz="1400" b="1" dirty="0">
              <a:solidFill>
                <a:schemeClr val="tx1"/>
              </a:solidFill>
            </a:rPr>
            <a:t>-ted</a:t>
          </a:r>
        </a:p>
      </dgm:t>
    </dgm:pt>
    <dgm:pt modelId="{E6332590-B96C-F04F-B7C5-76EEEC6FB6E3}" type="parTrans" cxnId="{0E89E713-8C32-C449-8553-75138DEBF834}">
      <dgm:prSet/>
      <dgm:spPr/>
      <dgm:t>
        <a:bodyPr/>
        <a:lstStyle/>
        <a:p>
          <a:endParaRPr lang="en-US" sz="2000" b="1"/>
        </a:p>
      </dgm:t>
    </dgm:pt>
    <dgm:pt modelId="{35E6879F-BF69-3B4F-A117-94B82971F8CD}" type="sibTrans" cxnId="{0E89E713-8C32-C449-8553-75138DEBF834}">
      <dgm:prSet/>
      <dgm:spPr/>
      <dgm:t>
        <a:bodyPr/>
        <a:lstStyle/>
        <a:p>
          <a:endParaRPr lang="en-US" sz="2000" b="1"/>
        </a:p>
      </dgm:t>
    </dgm:pt>
    <dgm:pt modelId="{91893233-94CD-9B41-8C35-05856933E88A}">
      <dgm:prSet phldrT="[Text]" custT="1"/>
      <dgm:spPr/>
      <dgm:t>
        <a:bodyPr/>
        <a:lstStyle/>
        <a:p>
          <a:r>
            <a:rPr lang="en-US" sz="1800" b="1" dirty="0">
              <a:solidFill>
                <a:schemeClr val="bg1"/>
              </a:solidFill>
            </a:rPr>
            <a:t>Seamless</a:t>
          </a:r>
        </a:p>
      </dgm:t>
    </dgm:pt>
    <dgm:pt modelId="{30BB3E74-7484-0845-8206-3ED70ECD6311}" type="parTrans" cxnId="{D086ACB2-0070-B440-8344-BD673E32D55D}">
      <dgm:prSet/>
      <dgm:spPr/>
      <dgm:t>
        <a:bodyPr/>
        <a:lstStyle/>
        <a:p>
          <a:endParaRPr lang="en-US" sz="2000" b="1"/>
        </a:p>
      </dgm:t>
    </dgm:pt>
    <dgm:pt modelId="{21F772AD-C303-2042-BA7F-FB07F66075F8}" type="sibTrans" cxnId="{D086ACB2-0070-B440-8344-BD673E32D55D}">
      <dgm:prSet/>
      <dgm:spPr/>
      <dgm:t>
        <a:bodyPr/>
        <a:lstStyle/>
        <a:p>
          <a:endParaRPr lang="en-US" sz="2000" b="1"/>
        </a:p>
      </dgm:t>
    </dgm:pt>
    <dgm:pt modelId="{1CA08B62-5EAA-6D46-83B5-AC0D16D4716F}">
      <dgm:prSet phldrT="[Text]" custT="1"/>
      <dgm:spPr/>
      <dgm:t>
        <a:bodyPr/>
        <a:lstStyle/>
        <a:p>
          <a:r>
            <a:rPr lang="en-US" sz="1900" b="1" dirty="0">
              <a:solidFill>
                <a:schemeClr val="bg1"/>
              </a:solidFill>
            </a:rPr>
            <a:t>Respon-sive</a:t>
          </a:r>
        </a:p>
      </dgm:t>
    </dgm:pt>
    <dgm:pt modelId="{98DF26AD-CFB6-2247-9240-49F576783758}" type="parTrans" cxnId="{2442DB00-A9FE-834E-8A8E-1DD5B7F5CF9B}">
      <dgm:prSet/>
      <dgm:spPr/>
      <dgm:t>
        <a:bodyPr/>
        <a:lstStyle/>
        <a:p>
          <a:endParaRPr lang="en-US" sz="2000" b="1"/>
        </a:p>
      </dgm:t>
    </dgm:pt>
    <dgm:pt modelId="{4FBA3A44-704E-F943-B70A-B6DFEB27702D}" type="sibTrans" cxnId="{2442DB00-A9FE-834E-8A8E-1DD5B7F5CF9B}">
      <dgm:prSet/>
      <dgm:spPr/>
      <dgm:t>
        <a:bodyPr/>
        <a:lstStyle/>
        <a:p>
          <a:endParaRPr lang="en-US" sz="2000" b="1"/>
        </a:p>
      </dgm:t>
    </dgm:pt>
    <dgm:pt modelId="{B157D16A-3F6A-B74C-A8AF-D1DCAA7C25DC}">
      <dgm:prSet phldrT="[Text]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Enriched</a:t>
          </a:r>
        </a:p>
      </dgm:t>
    </dgm:pt>
    <dgm:pt modelId="{56DCCFD4-073D-8B40-A8A9-9FB706561E9A}" type="parTrans" cxnId="{22B73B85-3A84-E940-96C5-39CD4E237012}">
      <dgm:prSet/>
      <dgm:spPr/>
      <dgm:t>
        <a:bodyPr/>
        <a:lstStyle/>
        <a:p>
          <a:endParaRPr lang="en-US" sz="2000" b="1"/>
        </a:p>
      </dgm:t>
    </dgm:pt>
    <dgm:pt modelId="{E776FC79-6F63-9B4F-8CD3-8267FBC14C95}" type="sibTrans" cxnId="{22B73B85-3A84-E940-96C5-39CD4E237012}">
      <dgm:prSet/>
      <dgm:spPr/>
      <dgm:t>
        <a:bodyPr/>
        <a:lstStyle/>
        <a:p>
          <a:endParaRPr lang="en-US" sz="2000" b="1"/>
        </a:p>
      </dgm:t>
    </dgm:pt>
    <dgm:pt modelId="{CAF773D1-1B06-A74A-9D39-E62F7BC4F263}" type="pres">
      <dgm:prSet presAssocID="{C15C7FBB-39E2-D745-815E-5F79D270649A}" presName="compositeShape" presStyleCnt="0">
        <dgm:presLayoutVars>
          <dgm:chMax val="7"/>
          <dgm:dir/>
          <dgm:resizeHandles val="exact"/>
        </dgm:presLayoutVars>
      </dgm:prSet>
      <dgm:spPr/>
    </dgm:pt>
    <dgm:pt modelId="{5D26FE8D-F1C5-FB41-A572-D550D5C15E3F}" type="pres">
      <dgm:prSet presAssocID="{C15C7FBB-39E2-D745-815E-5F79D270649A}" presName="wedge1" presStyleLbl="node1" presStyleIdx="0" presStyleCnt="5" custScaleX="112073" custScaleY="112845"/>
      <dgm:spPr/>
    </dgm:pt>
    <dgm:pt modelId="{E7C1B6CF-A8EA-9743-A740-BF1535CCEEC5}" type="pres">
      <dgm:prSet presAssocID="{C15C7FBB-39E2-D745-815E-5F79D270649A}" presName="dummy1a" presStyleCnt="0"/>
      <dgm:spPr/>
    </dgm:pt>
    <dgm:pt modelId="{67D0D7FC-F082-BE44-A438-39F081CB0093}" type="pres">
      <dgm:prSet presAssocID="{C15C7FBB-39E2-D745-815E-5F79D270649A}" presName="dummy1b" presStyleCnt="0"/>
      <dgm:spPr/>
    </dgm:pt>
    <dgm:pt modelId="{7574DDB8-3005-6345-8111-14BB82BB89A2}" type="pres">
      <dgm:prSet presAssocID="{C15C7FBB-39E2-D745-815E-5F79D270649A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315CBFDB-758A-4246-BDED-47B2AB3493CD}" type="pres">
      <dgm:prSet presAssocID="{C15C7FBB-39E2-D745-815E-5F79D270649A}" presName="wedge2" presStyleLbl="node1" presStyleIdx="1" presStyleCnt="5" custScaleX="112073" custScaleY="112845"/>
      <dgm:spPr/>
    </dgm:pt>
    <dgm:pt modelId="{0C421722-4E60-B245-AFA7-3B6B5B97ADC2}" type="pres">
      <dgm:prSet presAssocID="{C15C7FBB-39E2-D745-815E-5F79D270649A}" presName="dummy2a" presStyleCnt="0"/>
      <dgm:spPr/>
    </dgm:pt>
    <dgm:pt modelId="{ECF988AE-E06D-4F42-B4A3-D7773F87314B}" type="pres">
      <dgm:prSet presAssocID="{C15C7FBB-39E2-D745-815E-5F79D270649A}" presName="dummy2b" presStyleCnt="0"/>
      <dgm:spPr/>
    </dgm:pt>
    <dgm:pt modelId="{F77AA990-5443-9344-A7CE-77B222976C00}" type="pres">
      <dgm:prSet presAssocID="{C15C7FBB-39E2-D745-815E-5F79D270649A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E1115F75-0229-A647-849A-F15BC9BFFC0A}" type="pres">
      <dgm:prSet presAssocID="{C15C7FBB-39E2-D745-815E-5F79D270649A}" presName="wedge3" presStyleLbl="node1" presStyleIdx="2" presStyleCnt="5" custScaleX="112073" custScaleY="112845"/>
      <dgm:spPr/>
    </dgm:pt>
    <dgm:pt modelId="{B43555CA-EF6D-9147-8447-73D575EA5988}" type="pres">
      <dgm:prSet presAssocID="{C15C7FBB-39E2-D745-815E-5F79D270649A}" presName="dummy3a" presStyleCnt="0"/>
      <dgm:spPr/>
    </dgm:pt>
    <dgm:pt modelId="{63C71FA9-3641-2A46-BBA7-EB497FFE38AD}" type="pres">
      <dgm:prSet presAssocID="{C15C7FBB-39E2-D745-815E-5F79D270649A}" presName="dummy3b" presStyleCnt="0"/>
      <dgm:spPr/>
    </dgm:pt>
    <dgm:pt modelId="{C61F1D46-1EE5-654B-AA83-3251DFB483E0}" type="pres">
      <dgm:prSet presAssocID="{C15C7FBB-39E2-D745-815E-5F79D270649A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79AB962-3AB9-3549-90A7-C5F9A6E0E60C}" type="pres">
      <dgm:prSet presAssocID="{C15C7FBB-39E2-D745-815E-5F79D270649A}" presName="wedge4" presStyleLbl="node1" presStyleIdx="3" presStyleCnt="5" custScaleX="112073" custScaleY="112845" custLinFactNeighborX="485" custLinFactNeighborY="-2316"/>
      <dgm:spPr/>
    </dgm:pt>
    <dgm:pt modelId="{CFA42A55-8730-764C-A1AC-753B2BC90014}" type="pres">
      <dgm:prSet presAssocID="{C15C7FBB-39E2-D745-815E-5F79D270649A}" presName="dummy4a" presStyleCnt="0"/>
      <dgm:spPr/>
    </dgm:pt>
    <dgm:pt modelId="{BB90F9AC-ACBF-3841-A33D-DFDEF97D2F6B}" type="pres">
      <dgm:prSet presAssocID="{C15C7FBB-39E2-D745-815E-5F79D270649A}" presName="dummy4b" presStyleCnt="0"/>
      <dgm:spPr/>
    </dgm:pt>
    <dgm:pt modelId="{9C9EEE26-F683-364D-BABE-5DAF08DD122C}" type="pres">
      <dgm:prSet presAssocID="{C15C7FBB-39E2-D745-815E-5F79D270649A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90C8F056-3F35-044B-88B6-A2CFF7AFA2A0}" type="pres">
      <dgm:prSet presAssocID="{C15C7FBB-39E2-D745-815E-5F79D270649A}" presName="wedge5" presStyleLbl="node1" presStyleIdx="4" presStyleCnt="5" custScaleX="112073" custScaleY="112845"/>
      <dgm:spPr/>
    </dgm:pt>
    <dgm:pt modelId="{5EF27C17-7214-9B4B-9BC4-28A209793E26}" type="pres">
      <dgm:prSet presAssocID="{C15C7FBB-39E2-D745-815E-5F79D270649A}" presName="dummy5a" presStyleCnt="0"/>
      <dgm:spPr/>
    </dgm:pt>
    <dgm:pt modelId="{0718C746-7E67-CF44-ACE0-006CFA45D22C}" type="pres">
      <dgm:prSet presAssocID="{C15C7FBB-39E2-D745-815E-5F79D270649A}" presName="dummy5b" presStyleCnt="0"/>
      <dgm:spPr/>
    </dgm:pt>
    <dgm:pt modelId="{1183D7A9-BB36-FD47-9582-45FD899F2564}" type="pres">
      <dgm:prSet presAssocID="{C15C7FBB-39E2-D745-815E-5F79D270649A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9DEA7C68-CE62-4741-ABF4-E900AE48F5F6}" type="pres">
      <dgm:prSet presAssocID="{094252E3-DDA4-C748-938F-2C509048AE64}" presName="arrowWedge1" presStyleLbl="fgSibTrans2D1" presStyleIdx="0" presStyleCnt="5" custScaleX="112073" custScaleY="112845" custLinFactNeighborX="-286" custLinFactNeighborY="-70"/>
      <dgm:spPr/>
    </dgm:pt>
    <dgm:pt modelId="{EB4FE5CD-72FC-F449-8561-D5D728D7F389}" type="pres">
      <dgm:prSet presAssocID="{35E6879F-BF69-3B4F-A117-94B82971F8CD}" presName="arrowWedge2" presStyleLbl="fgSibTrans2D1" presStyleIdx="1" presStyleCnt="5" custScaleX="112073" custScaleY="112845"/>
      <dgm:spPr/>
    </dgm:pt>
    <dgm:pt modelId="{3CC29C44-DBF7-D343-9186-0E93892DA67A}" type="pres">
      <dgm:prSet presAssocID="{21F772AD-C303-2042-BA7F-FB07F66075F8}" presName="arrowWedge3" presStyleLbl="fgSibTrans2D1" presStyleIdx="2" presStyleCnt="5" custScaleX="112073" custScaleY="112845"/>
      <dgm:spPr/>
    </dgm:pt>
    <dgm:pt modelId="{EDD11DFC-7334-A248-AD98-EC5FF7A73C40}" type="pres">
      <dgm:prSet presAssocID="{4FBA3A44-704E-F943-B70A-B6DFEB27702D}" presName="arrowWedge4" presStyleLbl="fgSibTrans2D1" presStyleIdx="3" presStyleCnt="5" custScaleX="112073" custScaleY="112845"/>
      <dgm:spPr/>
    </dgm:pt>
    <dgm:pt modelId="{503536C0-5DD7-1A40-9EF8-3C763336987F}" type="pres">
      <dgm:prSet presAssocID="{E776FC79-6F63-9B4F-8CD3-8267FBC14C95}" presName="arrowWedge5" presStyleLbl="fgSibTrans2D1" presStyleIdx="4" presStyleCnt="5" custScaleX="112073" custScaleY="112845"/>
      <dgm:spPr/>
    </dgm:pt>
  </dgm:ptLst>
  <dgm:cxnLst>
    <dgm:cxn modelId="{2442DB00-A9FE-834E-8A8E-1DD5B7F5CF9B}" srcId="{C15C7FBB-39E2-D745-815E-5F79D270649A}" destId="{1CA08B62-5EAA-6D46-83B5-AC0D16D4716F}" srcOrd="3" destOrd="0" parTransId="{98DF26AD-CFB6-2247-9240-49F576783758}" sibTransId="{4FBA3A44-704E-F943-B70A-B6DFEB27702D}"/>
    <dgm:cxn modelId="{0E89E713-8C32-C449-8553-75138DEBF834}" srcId="{C15C7FBB-39E2-D745-815E-5F79D270649A}" destId="{9F70006A-96B7-D948-BAFC-107009E077E2}" srcOrd="1" destOrd="0" parTransId="{E6332590-B96C-F04F-B7C5-76EEEC6FB6E3}" sibTransId="{35E6879F-BF69-3B4F-A117-94B82971F8CD}"/>
    <dgm:cxn modelId="{E7589E20-A7CE-43B9-9DC5-5EB1B5665142}" type="presOf" srcId="{9F70006A-96B7-D948-BAFC-107009E077E2}" destId="{315CBFDB-758A-4246-BDED-47B2AB3493CD}" srcOrd="0" destOrd="0" presId="urn:microsoft.com/office/officeart/2005/8/layout/cycle8"/>
    <dgm:cxn modelId="{A4BF3C30-EEA9-45FA-A1DC-6853F609C661}" type="presOf" srcId="{9F70006A-96B7-D948-BAFC-107009E077E2}" destId="{F77AA990-5443-9344-A7CE-77B222976C00}" srcOrd="1" destOrd="0" presId="urn:microsoft.com/office/officeart/2005/8/layout/cycle8"/>
    <dgm:cxn modelId="{DB04A932-588F-45F1-9DB4-D46DAC3CD3EF}" type="presOf" srcId="{B157D16A-3F6A-B74C-A8AF-D1DCAA7C25DC}" destId="{1183D7A9-BB36-FD47-9582-45FD899F2564}" srcOrd="1" destOrd="0" presId="urn:microsoft.com/office/officeart/2005/8/layout/cycle8"/>
    <dgm:cxn modelId="{FED8B335-7F0B-44D0-949A-B195CB0FC0E9}" type="presOf" srcId="{461267E7-3F28-834B-8171-B1BE05B2FFC7}" destId="{5D26FE8D-F1C5-FB41-A572-D550D5C15E3F}" srcOrd="0" destOrd="0" presId="urn:microsoft.com/office/officeart/2005/8/layout/cycle8"/>
    <dgm:cxn modelId="{E7F28343-D079-46FC-B9CA-F7255575077F}" type="presOf" srcId="{91893233-94CD-9B41-8C35-05856933E88A}" destId="{E1115F75-0229-A647-849A-F15BC9BFFC0A}" srcOrd="0" destOrd="0" presId="urn:microsoft.com/office/officeart/2005/8/layout/cycle8"/>
    <dgm:cxn modelId="{224C7A65-A1B4-4588-9981-F3A05EE1B161}" type="presOf" srcId="{461267E7-3F28-834B-8171-B1BE05B2FFC7}" destId="{7574DDB8-3005-6345-8111-14BB82BB89A2}" srcOrd="1" destOrd="0" presId="urn:microsoft.com/office/officeart/2005/8/layout/cycle8"/>
    <dgm:cxn modelId="{DD420375-9419-4CA3-B9C6-A8CF4CFF8D8C}" type="presOf" srcId="{1CA08B62-5EAA-6D46-83B5-AC0D16D4716F}" destId="{279AB962-3AB9-3549-90A7-C5F9A6E0E60C}" srcOrd="0" destOrd="0" presId="urn:microsoft.com/office/officeart/2005/8/layout/cycle8"/>
    <dgm:cxn modelId="{04F10975-7A6D-402D-8F73-1E8C0EC1C2C7}" type="presOf" srcId="{B157D16A-3F6A-B74C-A8AF-D1DCAA7C25DC}" destId="{90C8F056-3F35-044B-88B6-A2CFF7AFA2A0}" srcOrd="0" destOrd="0" presId="urn:microsoft.com/office/officeart/2005/8/layout/cycle8"/>
    <dgm:cxn modelId="{22B73B85-3A84-E940-96C5-39CD4E237012}" srcId="{C15C7FBB-39E2-D745-815E-5F79D270649A}" destId="{B157D16A-3F6A-B74C-A8AF-D1DCAA7C25DC}" srcOrd="4" destOrd="0" parTransId="{56DCCFD4-073D-8B40-A8A9-9FB706561E9A}" sibTransId="{E776FC79-6F63-9B4F-8CD3-8267FBC14C95}"/>
    <dgm:cxn modelId="{3BB52E89-4E9F-490A-B35D-43758E6425FB}" type="presOf" srcId="{C15C7FBB-39E2-D745-815E-5F79D270649A}" destId="{CAF773D1-1B06-A74A-9D39-E62F7BC4F263}" srcOrd="0" destOrd="0" presId="urn:microsoft.com/office/officeart/2005/8/layout/cycle8"/>
    <dgm:cxn modelId="{BC8097A5-1F32-4C5E-B86C-84352C78A460}" type="presOf" srcId="{91893233-94CD-9B41-8C35-05856933E88A}" destId="{C61F1D46-1EE5-654B-AA83-3251DFB483E0}" srcOrd="1" destOrd="0" presId="urn:microsoft.com/office/officeart/2005/8/layout/cycle8"/>
    <dgm:cxn modelId="{D086ACB2-0070-B440-8344-BD673E32D55D}" srcId="{C15C7FBB-39E2-D745-815E-5F79D270649A}" destId="{91893233-94CD-9B41-8C35-05856933E88A}" srcOrd="2" destOrd="0" parTransId="{30BB3E74-7484-0845-8206-3ED70ECD6311}" sibTransId="{21F772AD-C303-2042-BA7F-FB07F66075F8}"/>
    <dgm:cxn modelId="{20B0ABB3-E1BA-454D-A439-1C10008C695B}" srcId="{C15C7FBB-39E2-D745-815E-5F79D270649A}" destId="{461267E7-3F28-834B-8171-B1BE05B2FFC7}" srcOrd="0" destOrd="0" parTransId="{F1C6B059-DD1D-3542-8FC5-D21522D57F53}" sibTransId="{094252E3-DDA4-C748-938F-2C509048AE64}"/>
    <dgm:cxn modelId="{68C1B7BA-F77B-48DE-86C0-12A9426263F7}" type="presOf" srcId="{1CA08B62-5EAA-6D46-83B5-AC0D16D4716F}" destId="{9C9EEE26-F683-364D-BABE-5DAF08DD122C}" srcOrd="1" destOrd="0" presId="urn:microsoft.com/office/officeart/2005/8/layout/cycle8"/>
    <dgm:cxn modelId="{04662A63-6E81-421A-A336-B48B4BA95DD9}" type="presParOf" srcId="{CAF773D1-1B06-A74A-9D39-E62F7BC4F263}" destId="{5D26FE8D-F1C5-FB41-A572-D550D5C15E3F}" srcOrd="0" destOrd="0" presId="urn:microsoft.com/office/officeart/2005/8/layout/cycle8"/>
    <dgm:cxn modelId="{5AD06354-32C7-4B57-B80E-378F9CDDB306}" type="presParOf" srcId="{CAF773D1-1B06-A74A-9D39-E62F7BC4F263}" destId="{E7C1B6CF-A8EA-9743-A740-BF1535CCEEC5}" srcOrd="1" destOrd="0" presId="urn:microsoft.com/office/officeart/2005/8/layout/cycle8"/>
    <dgm:cxn modelId="{BD405E9F-C4A0-4AD8-8688-1102C5F0BC63}" type="presParOf" srcId="{CAF773D1-1B06-A74A-9D39-E62F7BC4F263}" destId="{67D0D7FC-F082-BE44-A438-39F081CB0093}" srcOrd="2" destOrd="0" presId="urn:microsoft.com/office/officeart/2005/8/layout/cycle8"/>
    <dgm:cxn modelId="{5CE703C9-9993-4762-8086-9AD00D3E5D27}" type="presParOf" srcId="{CAF773D1-1B06-A74A-9D39-E62F7BC4F263}" destId="{7574DDB8-3005-6345-8111-14BB82BB89A2}" srcOrd="3" destOrd="0" presId="urn:microsoft.com/office/officeart/2005/8/layout/cycle8"/>
    <dgm:cxn modelId="{E3BA515D-2BB1-47FC-AC5E-7B574ED13FF5}" type="presParOf" srcId="{CAF773D1-1B06-A74A-9D39-E62F7BC4F263}" destId="{315CBFDB-758A-4246-BDED-47B2AB3493CD}" srcOrd="4" destOrd="0" presId="urn:microsoft.com/office/officeart/2005/8/layout/cycle8"/>
    <dgm:cxn modelId="{D408631B-67F6-4E2F-8683-3CBC4239FF3F}" type="presParOf" srcId="{CAF773D1-1B06-A74A-9D39-E62F7BC4F263}" destId="{0C421722-4E60-B245-AFA7-3B6B5B97ADC2}" srcOrd="5" destOrd="0" presId="urn:microsoft.com/office/officeart/2005/8/layout/cycle8"/>
    <dgm:cxn modelId="{4F352201-210C-4895-92F8-E2B974EA06AD}" type="presParOf" srcId="{CAF773D1-1B06-A74A-9D39-E62F7BC4F263}" destId="{ECF988AE-E06D-4F42-B4A3-D7773F87314B}" srcOrd="6" destOrd="0" presId="urn:microsoft.com/office/officeart/2005/8/layout/cycle8"/>
    <dgm:cxn modelId="{475BEDC1-20FA-4679-8896-A719935CEE9F}" type="presParOf" srcId="{CAF773D1-1B06-A74A-9D39-E62F7BC4F263}" destId="{F77AA990-5443-9344-A7CE-77B222976C00}" srcOrd="7" destOrd="0" presId="urn:microsoft.com/office/officeart/2005/8/layout/cycle8"/>
    <dgm:cxn modelId="{FFF13B12-19DF-4D6C-B3F9-C5C8032A81D4}" type="presParOf" srcId="{CAF773D1-1B06-A74A-9D39-E62F7BC4F263}" destId="{E1115F75-0229-A647-849A-F15BC9BFFC0A}" srcOrd="8" destOrd="0" presId="urn:microsoft.com/office/officeart/2005/8/layout/cycle8"/>
    <dgm:cxn modelId="{995C483D-12EE-4043-A372-BABAEA7F5181}" type="presParOf" srcId="{CAF773D1-1B06-A74A-9D39-E62F7BC4F263}" destId="{B43555CA-EF6D-9147-8447-73D575EA5988}" srcOrd="9" destOrd="0" presId="urn:microsoft.com/office/officeart/2005/8/layout/cycle8"/>
    <dgm:cxn modelId="{D4466D0E-C74B-4E3F-BC2A-F1D696565830}" type="presParOf" srcId="{CAF773D1-1B06-A74A-9D39-E62F7BC4F263}" destId="{63C71FA9-3641-2A46-BBA7-EB497FFE38AD}" srcOrd="10" destOrd="0" presId="urn:microsoft.com/office/officeart/2005/8/layout/cycle8"/>
    <dgm:cxn modelId="{90D7EE04-30EB-4F7D-9147-14ACA9013B0F}" type="presParOf" srcId="{CAF773D1-1B06-A74A-9D39-E62F7BC4F263}" destId="{C61F1D46-1EE5-654B-AA83-3251DFB483E0}" srcOrd="11" destOrd="0" presId="urn:microsoft.com/office/officeart/2005/8/layout/cycle8"/>
    <dgm:cxn modelId="{16B2FB46-A4D8-44FE-9AD0-7409E06BFD6D}" type="presParOf" srcId="{CAF773D1-1B06-A74A-9D39-E62F7BC4F263}" destId="{279AB962-3AB9-3549-90A7-C5F9A6E0E60C}" srcOrd="12" destOrd="0" presId="urn:microsoft.com/office/officeart/2005/8/layout/cycle8"/>
    <dgm:cxn modelId="{F41D9873-D351-4E43-8933-3D3148DDC598}" type="presParOf" srcId="{CAF773D1-1B06-A74A-9D39-E62F7BC4F263}" destId="{CFA42A55-8730-764C-A1AC-753B2BC90014}" srcOrd="13" destOrd="0" presId="urn:microsoft.com/office/officeart/2005/8/layout/cycle8"/>
    <dgm:cxn modelId="{194EBC80-0014-404D-A030-703746682B3D}" type="presParOf" srcId="{CAF773D1-1B06-A74A-9D39-E62F7BC4F263}" destId="{BB90F9AC-ACBF-3841-A33D-DFDEF97D2F6B}" srcOrd="14" destOrd="0" presId="urn:microsoft.com/office/officeart/2005/8/layout/cycle8"/>
    <dgm:cxn modelId="{E92291FA-2C96-4E53-B1F8-125E8D5D4272}" type="presParOf" srcId="{CAF773D1-1B06-A74A-9D39-E62F7BC4F263}" destId="{9C9EEE26-F683-364D-BABE-5DAF08DD122C}" srcOrd="15" destOrd="0" presId="urn:microsoft.com/office/officeart/2005/8/layout/cycle8"/>
    <dgm:cxn modelId="{1185FDDB-56FA-44F4-820F-C42802711744}" type="presParOf" srcId="{CAF773D1-1B06-A74A-9D39-E62F7BC4F263}" destId="{90C8F056-3F35-044B-88B6-A2CFF7AFA2A0}" srcOrd="16" destOrd="0" presId="urn:microsoft.com/office/officeart/2005/8/layout/cycle8"/>
    <dgm:cxn modelId="{7B453E71-9B86-489B-B416-83BBE7FA2B3B}" type="presParOf" srcId="{CAF773D1-1B06-A74A-9D39-E62F7BC4F263}" destId="{5EF27C17-7214-9B4B-9BC4-28A209793E26}" srcOrd="17" destOrd="0" presId="urn:microsoft.com/office/officeart/2005/8/layout/cycle8"/>
    <dgm:cxn modelId="{432D63FB-BE36-432A-B9B6-981AA6D3BBF3}" type="presParOf" srcId="{CAF773D1-1B06-A74A-9D39-E62F7BC4F263}" destId="{0718C746-7E67-CF44-ACE0-006CFA45D22C}" srcOrd="18" destOrd="0" presId="urn:microsoft.com/office/officeart/2005/8/layout/cycle8"/>
    <dgm:cxn modelId="{0659086C-65AA-49B3-8FE6-332AEB522FC5}" type="presParOf" srcId="{CAF773D1-1B06-A74A-9D39-E62F7BC4F263}" destId="{1183D7A9-BB36-FD47-9582-45FD899F2564}" srcOrd="19" destOrd="0" presId="urn:microsoft.com/office/officeart/2005/8/layout/cycle8"/>
    <dgm:cxn modelId="{DA8B328C-86EA-4E76-A473-8B8EE781C1A8}" type="presParOf" srcId="{CAF773D1-1B06-A74A-9D39-E62F7BC4F263}" destId="{9DEA7C68-CE62-4741-ABF4-E900AE48F5F6}" srcOrd="20" destOrd="0" presId="urn:microsoft.com/office/officeart/2005/8/layout/cycle8"/>
    <dgm:cxn modelId="{E2FEBBBF-7CD5-46A5-BF57-E6A0EDD955F4}" type="presParOf" srcId="{CAF773D1-1B06-A74A-9D39-E62F7BC4F263}" destId="{EB4FE5CD-72FC-F449-8561-D5D728D7F389}" srcOrd="21" destOrd="0" presId="urn:microsoft.com/office/officeart/2005/8/layout/cycle8"/>
    <dgm:cxn modelId="{BAA49A8F-6F22-4A0A-BB46-412336C0A0E2}" type="presParOf" srcId="{CAF773D1-1B06-A74A-9D39-E62F7BC4F263}" destId="{3CC29C44-DBF7-D343-9186-0E93892DA67A}" srcOrd="22" destOrd="0" presId="urn:microsoft.com/office/officeart/2005/8/layout/cycle8"/>
    <dgm:cxn modelId="{8F8F7D93-513D-429D-8BCD-9E92C5F2402C}" type="presParOf" srcId="{CAF773D1-1B06-A74A-9D39-E62F7BC4F263}" destId="{EDD11DFC-7334-A248-AD98-EC5FF7A73C40}" srcOrd="23" destOrd="0" presId="urn:microsoft.com/office/officeart/2005/8/layout/cycle8"/>
    <dgm:cxn modelId="{8D91DC49-BA4F-4CD5-A706-2206BD81FFF7}" type="presParOf" srcId="{CAF773D1-1B06-A74A-9D39-E62F7BC4F263}" destId="{503536C0-5DD7-1A40-9EF8-3C763336987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6FE8D-F1C5-FB41-A572-D550D5C15E3F}">
      <dsp:nvSpPr>
        <dsp:cNvPr id="0" name=""/>
        <dsp:cNvSpPr/>
      </dsp:nvSpPr>
      <dsp:spPr>
        <a:xfrm>
          <a:off x="481178" y="33562"/>
          <a:ext cx="3973858" cy="4001231"/>
        </a:xfrm>
        <a:prstGeom prst="pie">
          <a:avLst>
            <a:gd name="adj1" fmla="val 16200000"/>
            <a:gd name="adj2" fmla="val 2052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Learner-Centered</a:t>
          </a:r>
        </a:p>
      </dsp:txBody>
      <dsp:txXfrm>
        <a:off x="2554207" y="706150"/>
        <a:ext cx="1277311" cy="857406"/>
      </dsp:txXfrm>
    </dsp:sp>
    <dsp:sp modelId="{315CBFDB-758A-4246-BDED-47B2AB3493CD}">
      <dsp:nvSpPr>
        <dsp:cNvPr id="0" name=""/>
        <dsp:cNvSpPr/>
      </dsp:nvSpPr>
      <dsp:spPr>
        <a:xfrm>
          <a:off x="511570" y="128116"/>
          <a:ext cx="3973858" cy="400123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1641976"/>
            <a:satOff val="-12658"/>
            <a:lumOff val="34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</a:rPr>
            <a:t>Deconges</a:t>
          </a:r>
          <a:r>
            <a:rPr lang="en-US" sz="1400" b="1" kern="1200" dirty="0">
              <a:solidFill>
                <a:schemeClr val="tx1"/>
              </a:solidFill>
            </a:rPr>
            <a:t>-ted</a:t>
          </a:r>
        </a:p>
      </dsp:txBody>
      <dsp:txXfrm>
        <a:off x="3070924" y="1956298"/>
        <a:ext cx="1182696" cy="952674"/>
      </dsp:txXfrm>
    </dsp:sp>
    <dsp:sp modelId="{E1115F75-0229-A647-849A-F15BC9BFFC0A}">
      <dsp:nvSpPr>
        <dsp:cNvPr id="0" name=""/>
        <dsp:cNvSpPr/>
      </dsp:nvSpPr>
      <dsp:spPr>
        <a:xfrm>
          <a:off x="431368" y="186368"/>
          <a:ext cx="3973858" cy="4001231"/>
        </a:xfrm>
        <a:prstGeom prst="pie">
          <a:avLst>
            <a:gd name="adj1" fmla="val 3240000"/>
            <a:gd name="adj2" fmla="val 7560000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</a:rPr>
            <a:t>Seamless</a:t>
          </a:r>
        </a:p>
      </dsp:txBody>
      <dsp:txXfrm>
        <a:off x="1850603" y="2996757"/>
        <a:ext cx="1135388" cy="1047941"/>
      </dsp:txXfrm>
    </dsp:sp>
    <dsp:sp modelId="{279AB962-3AB9-3549-90A7-C5F9A6E0E60C}">
      <dsp:nvSpPr>
        <dsp:cNvPr id="0" name=""/>
        <dsp:cNvSpPr/>
      </dsp:nvSpPr>
      <dsp:spPr>
        <a:xfrm>
          <a:off x="368363" y="45996"/>
          <a:ext cx="3973858" cy="4001231"/>
        </a:xfrm>
        <a:prstGeom prst="pie">
          <a:avLst>
            <a:gd name="adj1" fmla="val 7560000"/>
            <a:gd name="adj2" fmla="val 11880000"/>
          </a:avLst>
        </a:prstGeom>
        <a:solidFill>
          <a:schemeClr val="accent3">
            <a:hueOff val="4925928"/>
            <a:satOff val="-37974"/>
            <a:lumOff val="103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Respon-sive</a:t>
          </a:r>
        </a:p>
      </dsp:txBody>
      <dsp:txXfrm>
        <a:off x="600172" y="1874178"/>
        <a:ext cx="1182696" cy="952674"/>
      </dsp:txXfrm>
    </dsp:sp>
    <dsp:sp modelId="{90C8F056-3F35-044B-88B6-A2CFF7AFA2A0}">
      <dsp:nvSpPr>
        <dsp:cNvPr id="0" name=""/>
        <dsp:cNvSpPr/>
      </dsp:nvSpPr>
      <dsp:spPr>
        <a:xfrm>
          <a:off x="381558" y="33562"/>
          <a:ext cx="3973858" cy="4001231"/>
        </a:xfrm>
        <a:prstGeom prst="pie">
          <a:avLst>
            <a:gd name="adj1" fmla="val 11880000"/>
            <a:gd name="adj2" fmla="val 16200000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Enriched</a:t>
          </a:r>
        </a:p>
      </dsp:txBody>
      <dsp:txXfrm>
        <a:off x="1005076" y="706150"/>
        <a:ext cx="1277311" cy="857406"/>
      </dsp:txXfrm>
    </dsp:sp>
    <dsp:sp modelId="{9DEA7C68-CE62-4741-ABF4-E900AE48F5F6}">
      <dsp:nvSpPr>
        <dsp:cNvPr id="0" name=""/>
        <dsp:cNvSpPr/>
      </dsp:nvSpPr>
      <dsp:spPr>
        <a:xfrm>
          <a:off x="221178" y="-219531"/>
          <a:ext cx="4465860" cy="4496622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FE5CD-72FC-F449-8561-D5D728D7F389}">
      <dsp:nvSpPr>
        <dsp:cNvPr id="0" name=""/>
        <dsp:cNvSpPr/>
      </dsp:nvSpPr>
      <dsp:spPr>
        <a:xfrm>
          <a:off x="263379" y="-122219"/>
          <a:ext cx="4465860" cy="4496622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1641976"/>
            <a:satOff val="-12658"/>
            <a:lumOff val="3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C29C44-DBF7-D343-9186-0E93892DA67A}">
      <dsp:nvSpPr>
        <dsp:cNvPr id="0" name=""/>
        <dsp:cNvSpPr/>
      </dsp:nvSpPr>
      <dsp:spPr>
        <a:xfrm>
          <a:off x="182932" y="-63788"/>
          <a:ext cx="4465860" cy="4496622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3">
            <a:hueOff val="3283952"/>
            <a:satOff val="-25316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D11DFC-7334-A248-AD98-EC5FF7A73C40}">
      <dsp:nvSpPr>
        <dsp:cNvPr id="0" name=""/>
        <dsp:cNvSpPr/>
      </dsp:nvSpPr>
      <dsp:spPr>
        <a:xfrm>
          <a:off x="119682" y="-204339"/>
          <a:ext cx="4465860" cy="4496622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3">
            <a:hueOff val="4925928"/>
            <a:satOff val="-37974"/>
            <a:lumOff val="103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536C0-5DD7-1A40-9EF8-3C763336987F}">
      <dsp:nvSpPr>
        <dsp:cNvPr id="0" name=""/>
        <dsp:cNvSpPr/>
      </dsp:nvSpPr>
      <dsp:spPr>
        <a:xfrm>
          <a:off x="133289" y="-216741"/>
          <a:ext cx="4465860" cy="4496622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3">
            <a:hueOff val="6567904"/>
            <a:satOff val="-50632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30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Welcome participants and introduce the purpose of curriculum integration—enhancing relevance and engagement by linking subjects through authentic contexts.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F70A6-5252-C1EE-623B-045C83C00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DD8B94-254F-23BA-8A6D-56F50EB57C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FAF974-D3A2-B64D-BA02-5E82A806EE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differences; show classroom examples for each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F805C-0F76-8796-6137-0A34156E37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45743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20AFDE-3AD6-E07E-5151-08A154C7A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52714-2932-BE82-0D65-010DFBE0EF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3A095A-6065-410B-5E88-1C7F6476F7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differences; show classroom examples for each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F1E76-747E-9956-8982-3F142B9D3A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661021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4F118-7F42-C08A-7638-13232A978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1040EF-C5AA-E312-F39C-989E35972E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0BFAD0-39FC-952C-EC31-6969AF586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differences; show classroom examples for each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1AA77-99AE-404F-9547-9339857BAE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589901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how one theme connects multiple disciplines and skills.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Relate to PPST Domain 2 – Learning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teachers to co-plan integrative activities.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28896-92DD-A1C4-C4E0-0FDC40EFE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2212DB-1E54-F318-0C8D-C4A93FD463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63248-6F14-2F06-08F2-78F5464892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teachers to co-plan integrative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F2EA7-2828-2F0E-59F5-7DA84583B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11848374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57572-550B-F617-AD83-CECDB6880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307583-44B0-EF1A-BC56-A230CF6EF7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380E06-B3FC-1E67-BFCA-4056D4C5CE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teachers to co-plan integrative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4CE19-30DE-0AAA-6361-5CBFE7FF57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645912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5E35-098B-9461-E3D0-7387EFC9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0E4326-CF9C-38EA-3E88-31A9C65C5E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B3613E-0F50-95F6-36E1-E52D7C328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teachers to co-plan integrative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E88441-2587-436D-098F-BE323D42BB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407300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173EE2-71FB-DB31-6B79-BB1623E89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59735A-D5F4-348C-CEA7-28FB7B9572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49D14-2F9A-78BA-F3B6-0306B9D319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Encourage teachers to co-plan integrative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A018F-629F-F755-22E4-73890DF7F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306729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how these objectives align with PPST indicators related to pedagogy and learner-centered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how collaboration and planning can overcome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Highlight the shift from content recall to authentic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Cite PPST Domain 4.5 – Utilizes ICT to enhance learning.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Use this to illustrate applied integration in Filipino schools.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Allow 3–5 minutes for participants to write reflections.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End with sharing session; emphasize continuous improvement through collaboration.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PH" sz="1600" kern="1200" dirty="0">
                <a:solidFill>
                  <a:schemeClr val="tx1"/>
                </a:solidFill>
                <a:effectLst/>
              </a:rPr>
              <a:t>With the K to 12 Program, we</a:t>
            </a:r>
            <a:r>
              <a:rPr lang="en-PH" sz="1600" kern="1200" baseline="0" dirty="0">
                <a:solidFill>
                  <a:schemeClr val="tx1"/>
                </a:solidFill>
                <a:effectLst/>
              </a:rPr>
              <a:t> aim to</a:t>
            </a:r>
            <a:r>
              <a:rPr lang="en-PH" sz="1600" kern="1200" dirty="0">
                <a:solidFill>
                  <a:schemeClr val="tx1"/>
                </a:solidFill>
                <a:effectLst/>
              </a:rPr>
              <a:t> fundamentally transform our basic education curriculum so that it </a:t>
            </a:r>
            <a:r>
              <a:rPr lang="en-PH" sz="1600" b="1" kern="1200" dirty="0">
                <a:solidFill>
                  <a:schemeClr val="tx1"/>
                </a:solidFill>
                <a:effectLst/>
              </a:rPr>
              <a:t>produces holistically developed learners who have 21</a:t>
            </a:r>
            <a:r>
              <a:rPr lang="en-PH" sz="1600" b="1" kern="1200" baseline="30000" dirty="0">
                <a:solidFill>
                  <a:schemeClr val="tx1"/>
                </a:solidFill>
                <a:effectLst/>
              </a:rPr>
              <a:t>st</a:t>
            </a:r>
            <a:r>
              <a:rPr lang="en-PH" sz="1600" b="1" kern="1200" dirty="0">
                <a:solidFill>
                  <a:schemeClr val="tx1"/>
                </a:solidFill>
                <a:effectLst/>
              </a:rPr>
              <a:t> century skills and are prepared for higher education, middle-level skills development, employment, and entrepreneurship</a:t>
            </a:r>
            <a:r>
              <a:rPr lang="en-PH" sz="1600" kern="1200" dirty="0">
                <a:solidFill>
                  <a:schemeClr val="tx1"/>
                </a:solidFill>
                <a:effectLst/>
              </a:rPr>
              <a:t>. K to 12 is a </a:t>
            </a:r>
            <a:r>
              <a:rPr lang="en-PH" sz="1600" b="1" kern="1200" dirty="0">
                <a:solidFill>
                  <a:schemeClr val="tx1"/>
                </a:solidFill>
                <a:effectLst/>
              </a:rPr>
              <a:t>joint program of the Department of Education, the Commission on Higher Education, and the Technical Education and Skills Development Authority</a:t>
            </a:r>
            <a:r>
              <a:rPr lang="en-PH" sz="1600" kern="1200" dirty="0">
                <a:solidFill>
                  <a:schemeClr val="tx1"/>
                </a:solidFill>
                <a:effectLst/>
              </a:rPr>
              <a:t>. Beyond the three education agencies, the program is being developed in concert with all relevant stakeholders: students, parents, teachers and administrators from public and private schools, education experts, government agencies and the legislature, higher education institutions, business sector and industries, and civil society organizations.</a:t>
            </a:r>
          </a:p>
          <a:p>
            <a:endParaRPr lang="en-PH" sz="1600" kern="1200" dirty="0">
              <a:solidFill>
                <a:schemeClr val="tx1"/>
              </a:solidFill>
              <a:effectLst/>
            </a:endParaRPr>
          </a:p>
          <a:p>
            <a:r>
              <a:rPr lang="en-PH" sz="1600" kern="1200" dirty="0">
                <a:solidFill>
                  <a:schemeClr val="tx1"/>
                </a:solidFill>
                <a:effectLst/>
              </a:rPr>
              <a:t>K to 12 is our collective response to the challenge of making basic education </a:t>
            </a:r>
            <a:r>
              <a:rPr lang="en-PH" sz="1600" kern="1200" baseline="0" dirty="0">
                <a:solidFill>
                  <a:schemeClr val="tx1"/>
                </a:solidFill>
                <a:effectLst/>
              </a:rPr>
              <a:t>work </a:t>
            </a:r>
            <a:r>
              <a:rPr lang="en-PH" sz="1600" kern="1200" dirty="0">
                <a:solidFill>
                  <a:schemeClr val="tx1"/>
                </a:solidFill>
                <a:effectLst/>
              </a:rPr>
              <a:t>for all learners.</a:t>
            </a:r>
            <a:endParaRPr lang="en-PH" sz="16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466B9C-C15F-4445-8AE4-F946D6E27370}" type="slidenum">
              <a:rPr lang="en-PH" smtClean="0"/>
              <a:pPr/>
              <a:t>4</a:t>
            </a:fld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051775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The K to 12 curriculum is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learner-centered 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and focused on the holistically developed Filipino. The topics are also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developmentally appropriate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 (age appropriate). 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It will be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decongested to allow for mastery of competencies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. 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It is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seamless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. The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content, content and performance standards, and competencies are in a continuum following the spiral progression model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. There are no gaps or overlaps. It observes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vertical alignment of content and performance standards, competencies and assessment across grade levels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. It also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supports horizontal alignment of content and performance standards and competencies between and among learning areas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.  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Skills like “reading graphs” will be taught in Math before this is used in Science, Health and Economics topics. 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Trigonometric concepts will be taught before vectors are discussed in physics.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742950" marR="0" lvl="1" indent="-28575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/>
              <a:buChar char="•"/>
              <a:tabLst>
                <a:tab pos="3429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The science concepts introduced in K are reinforced by the integration of science concepts in Grades 2 and 3.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The curriculum will allow </a:t>
            </a:r>
            <a:r>
              <a:rPr lang="en-US" sz="1600" b="1" dirty="0">
                <a:effectLst/>
                <a:latin typeface="+mn-lt"/>
                <a:ea typeface="Calibri"/>
                <a:cs typeface="Times New Roman"/>
              </a:rPr>
              <a:t>flexibility to be responsive to the needs of the community</a:t>
            </a:r>
            <a:r>
              <a:rPr lang="en-US" sz="1600" dirty="0">
                <a:effectLst/>
                <a:latin typeface="+mn-lt"/>
                <a:ea typeface="Calibri"/>
                <a:cs typeface="Times New Roman"/>
              </a:rPr>
              <a:t>. An agricultural town may offer agricultural electives for instance. Coastal areas may offer fishery electives, urban areas on industrial arts. This will also be systematically matched with labor market studies. 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The curriculum will be </a:t>
            </a:r>
            <a:r>
              <a:rPr lang="en-PH" sz="1600" b="1" dirty="0">
                <a:effectLst/>
                <a:latin typeface="+mn-lt"/>
                <a:ea typeface="Calibri"/>
                <a:cs typeface="Times New Roman"/>
              </a:rPr>
              <a:t>integrative</a:t>
            </a: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. It </a:t>
            </a:r>
            <a:r>
              <a:rPr lang="en-PH" sz="1600" b="1" dirty="0">
                <a:effectLst/>
                <a:latin typeface="+mn-lt"/>
                <a:ea typeface="Calibri"/>
                <a:cs typeface="Times New Roman"/>
              </a:rPr>
              <a:t>addresses diverse curricular concerns</a:t>
            </a: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 (e.g. human rights, media and information literacy, climate change, sustainable development) </a:t>
            </a:r>
            <a:r>
              <a:rPr lang="en-PH" sz="1600" b="1" dirty="0">
                <a:effectLst/>
                <a:latin typeface="+mn-lt"/>
                <a:ea typeface="Calibri"/>
                <a:cs typeface="Times New Roman"/>
              </a:rPr>
              <a:t>through integration to avoid the congestion</a:t>
            </a: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 of the curriculum. It will also be </a:t>
            </a:r>
            <a:r>
              <a:rPr lang="en-PH" sz="1600" b="1" dirty="0">
                <a:effectLst/>
                <a:latin typeface="+mn-lt"/>
                <a:ea typeface="Calibri"/>
                <a:cs typeface="Times New Roman"/>
              </a:rPr>
              <a:t>inquiry-based</a:t>
            </a: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. The curriculum ensures that the learners have the opportunity </a:t>
            </a:r>
            <a:r>
              <a:rPr lang="en-PH" sz="1600" b="1" dirty="0">
                <a:effectLst/>
                <a:latin typeface="+mn-lt"/>
                <a:ea typeface="Calibri"/>
                <a:cs typeface="Times New Roman"/>
              </a:rPr>
              <a:t>develop skills of creative and critical thinking, informed decision-making, hypothesis-building and problem-solving</a:t>
            </a: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. The curriculum will be constructivist – learners </a:t>
            </a:r>
            <a:r>
              <a:rPr lang="en-PH" sz="1600" b="1" dirty="0">
                <a:effectLst/>
                <a:latin typeface="+mn-lt"/>
                <a:ea typeface="Calibri"/>
                <a:cs typeface="Times New Roman"/>
              </a:rPr>
              <a:t>construct their own knowledge and understanding out of their experiences</a:t>
            </a:r>
            <a:r>
              <a:rPr lang="en-PH" sz="1600" dirty="0">
                <a:effectLst/>
                <a:latin typeface="+mn-lt"/>
                <a:ea typeface="Calibri"/>
                <a:cs typeface="Times New Roman"/>
              </a:rPr>
              <a:t>. Lastly, the</a:t>
            </a:r>
            <a:r>
              <a:rPr lang="en-PH" sz="1600" baseline="0" dirty="0">
                <a:effectLst/>
                <a:latin typeface="+mn-lt"/>
                <a:ea typeface="Calibri"/>
                <a:cs typeface="Times New Roman"/>
              </a:rPr>
              <a:t> curriculum will be enriched through the use of appropriate technologies including ICT.</a:t>
            </a:r>
            <a:endParaRPr lang="en-PH" sz="16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1831842-3CAC-6C49-AA2D-B889F0EE63CA}" type="slidenum">
              <a:rPr lang="en-US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Provide simple examples, e.g., linking Math (budgeting) and English (proposal writing).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Discuss how integrated curriculum supports whole-child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Show that integration promotes holistic teaching practice under PPST.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differences; show classroom examples for each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A7C8-A527-D2D3-4548-264F3EA3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90D79-C3C0-6B62-7C26-BD9E9AA2F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20B718-69D6-3B91-CB2B-14E553B65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t>Explain differences; show classroom examples for each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BE31C-4164-50FE-AD1F-D3195C805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</p:sp>
    </p:spTree>
    <p:extLst>
      <p:ext uri="{BB962C8B-B14F-4D97-AF65-F5344CB8AC3E}">
        <p14:creationId xmlns:p14="http://schemas.microsoft.com/office/powerpoint/2010/main" val="2898991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1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3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81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24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3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410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36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7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0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6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3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18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5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6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40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49473EF-3913-845C-B900-EC8FF2D99E54}"/>
              </a:ext>
            </a:extLst>
          </p:cNvPr>
          <p:cNvSpPr/>
          <p:nvPr/>
        </p:nvSpPr>
        <p:spPr>
          <a:xfrm>
            <a:off x="2182760" y="3016262"/>
            <a:ext cx="1887829" cy="825476"/>
          </a:xfrm>
          <a:prstGeom prst="homePlate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3600" b="1" dirty="0"/>
              <a:t>DAY 1</a:t>
            </a:r>
          </a:p>
        </p:txBody>
      </p:sp>
      <p:pic>
        <p:nvPicPr>
          <p:cNvPr id="8" name="Picture 7" descr="A person in a suit&#10;&#10;AI-generated content may be incorrect.">
            <a:extLst>
              <a:ext uri="{FF2B5EF4-FFF2-40B4-BE49-F238E27FC236}">
                <a16:creationId xmlns:a16="http://schemas.microsoft.com/office/drawing/2014/main" id="{8F5F4CFF-6766-71FB-7558-81CDF4B05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31" y="2890684"/>
            <a:ext cx="2891321" cy="38849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25476"/>
          </a:xfr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chemeClr val="bg1"/>
                </a:solidFill>
              </a:rPr>
              <a:t>Curriculum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589" y="2507226"/>
            <a:ext cx="4670287" cy="3677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4000" dirty="0"/>
              <a:t>Connecting Learning Across Disciplines</a:t>
            </a:r>
            <a:endParaRPr lang="en-PH" sz="40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Apply knowledge of content within and across curriculum teaching areas (1.1.2)</a:t>
            </a:r>
            <a:endParaRPr lang="en-PH" dirty="0"/>
          </a:p>
          <a:p>
            <a:endParaRPr lang="en-PH" dirty="0"/>
          </a:p>
          <a:p>
            <a:pPr marL="0" indent="0"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FF6B7-42C0-E378-3D27-2BCB3E2F7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103" y="603996"/>
            <a:ext cx="2113935" cy="20605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Curriculum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800" dirty="0"/>
              <a:t>- Multidisciplinary</a:t>
            </a:r>
          </a:p>
          <a:p>
            <a:r>
              <a:rPr sz="4800" dirty="0"/>
              <a:t>- Interdisciplinary</a:t>
            </a:r>
          </a:p>
          <a:p>
            <a:r>
              <a:rPr sz="4800" dirty="0"/>
              <a:t>- Transdisciplinary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ABF40A-720E-3EB3-6072-22136DD6A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FD609-16E0-4130-0911-27CCCB7C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9AB6C-0FB2-6847-0F42-84E06352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Models of Curriculum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3FFCF-5A6D-AA52-842D-72E443B45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8040997" cy="4195481"/>
          </a:xfrm>
        </p:spPr>
        <p:txBody>
          <a:bodyPr>
            <a:normAutofit fontScale="92500" lnSpcReduction="10000"/>
          </a:bodyPr>
          <a:lstStyle/>
          <a:p>
            <a:r>
              <a:rPr sz="4800" dirty="0"/>
              <a:t>- Multidisciplinary</a:t>
            </a:r>
            <a:endParaRPr lang="en-PH" sz="4800" dirty="0"/>
          </a:p>
          <a:p>
            <a:r>
              <a:rPr lang="en-PH" b="1" dirty="0" err="1"/>
              <a:t>Kahulugan</a:t>
            </a:r>
            <a:r>
              <a:rPr lang="en-PH" b="1" dirty="0"/>
              <a:t>:</a:t>
            </a:r>
            <a:r>
              <a:rPr lang="en-PH" dirty="0"/>
              <a:t> Maraming </a:t>
            </a:r>
            <a:r>
              <a:rPr lang="en-PH" dirty="0" err="1"/>
              <a:t>asignatura</a:t>
            </a:r>
            <a:r>
              <a:rPr lang="en-PH" dirty="0"/>
              <a:t> (subjects) ang </a:t>
            </a:r>
            <a:r>
              <a:rPr lang="en-PH" dirty="0" err="1"/>
              <a:t>ginagamit</a:t>
            </a:r>
            <a:r>
              <a:rPr lang="en-PH" dirty="0"/>
              <a:t>, </a:t>
            </a:r>
            <a:r>
              <a:rPr lang="en-PH" dirty="0" err="1"/>
              <a:t>pero</a:t>
            </a:r>
            <a:r>
              <a:rPr lang="en-PH" dirty="0"/>
              <a:t> </a:t>
            </a:r>
            <a:r>
              <a:rPr lang="en-PH" b="1" dirty="0" err="1"/>
              <a:t>hiwalay</a:t>
            </a:r>
            <a:r>
              <a:rPr lang="en-PH" dirty="0"/>
              <a:t> pa </a:t>
            </a:r>
            <a:r>
              <a:rPr lang="en-PH" dirty="0" err="1"/>
              <a:t>rin</a:t>
            </a:r>
            <a:r>
              <a:rPr lang="en-PH" dirty="0"/>
              <a:t> ang </a:t>
            </a:r>
            <a:r>
              <a:rPr lang="en-PH" dirty="0" err="1"/>
              <a:t>bawat</a:t>
            </a:r>
            <a:r>
              <a:rPr lang="en-PH" dirty="0"/>
              <a:t> isa.</a:t>
            </a:r>
          </a:p>
          <a:p>
            <a:r>
              <a:rPr lang="en-PH" b="1" dirty="0"/>
              <a:t>Pokus:</a:t>
            </a:r>
            <a:r>
              <a:rPr lang="en-PH" dirty="0"/>
              <a:t> </a:t>
            </a:r>
            <a:r>
              <a:rPr lang="en-PH" dirty="0" err="1"/>
              <a:t>Bawat</a:t>
            </a:r>
            <a:r>
              <a:rPr lang="en-PH" dirty="0"/>
              <a:t> </a:t>
            </a:r>
            <a:r>
              <a:rPr lang="en-PH" dirty="0" err="1"/>
              <a:t>asignatura</a:t>
            </a:r>
            <a:r>
              <a:rPr lang="en-PH" dirty="0"/>
              <a:t> ay may </a:t>
            </a:r>
            <a:r>
              <a:rPr lang="en-PH" dirty="0" err="1"/>
              <a:t>sariling</a:t>
            </a:r>
            <a:r>
              <a:rPr lang="en-PH" dirty="0"/>
              <a:t> </a:t>
            </a:r>
            <a:r>
              <a:rPr lang="en-PH" dirty="0" err="1"/>
              <a:t>layunin</a:t>
            </a:r>
            <a:r>
              <a:rPr lang="en-PH" dirty="0"/>
              <a:t>, </a:t>
            </a:r>
            <a:r>
              <a:rPr lang="en-PH" dirty="0" err="1"/>
              <a:t>nilalaman</a:t>
            </a:r>
            <a:r>
              <a:rPr lang="en-PH" dirty="0"/>
              <a:t>, at </a:t>
            </a:r>
            <a:r>
              <a:rPr lang="en-PH" dirty="0" err="1"/>
              <a:t>paraan</a:t>
            </a:r>
            <a:r>
              <a:rPr lang="en-PH" dirty="0"/>
              <a:t> ng </a:t>
            </a:r>
            <a:r>
              <a:rPr lang="en-PH" dirty="0" err="1"/>
              <a:t>pagtuturo</a:t>
            </a:r>
            <a:r>
              <a:rPr lang="en-PH" dirty="0"/>
              <a:t>, </a:t>
            </a:r>
            <a:r>
              <a:rPr lang="en-PH" dirty="0" err="1"/>
              <a:t>kahit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may </a:t>
            </a:r>
            <a:r>
              <a:rPr lang="en-PH" b="1" dirty="0"/>
              <a:t>common theme</a:t>
            </a:r>
            <a:r>
              <a:rPr lang="en-PH" dirty="0"/>
              <a:t>.</a:t>
            </a:r>
          </a:p>
          <a:p>
            <a:r>
              <a:rPr lang="en-PH" b="1" dirty="0" err="1"/>
              <a:t>Halimbawa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bata:</a:t>
            </a:r>
            <a:br>
              <a:rPr lang="en-PH" dirty="0"/>
            </a:br>
            <a:r>
              <a:rPr lang="en-PH" dirty="0"/>
              <a:t>Tema: </a:t>
            </a:r>
            <a:r>
              <a:rPr lang="en-PH" i="1" dirty="0"/>
              <a:t>“</a:t>
            </a:r>
            <a:r>
              <a:rPr lang="en-PH" i="1" dirty="0" err="1"/>
              <a:t>Kalikasan</a:t>
            </a:r>
            <a:r>
              <a:rPr lang="en-PH" i="1" dirty="0"/>
              <a:t>”</a:t>
            </a:r>
            <a:endParaRPr lang="en-PH" dirty="0"/>
          </a:p>
          <a:p>
            <a:pPr lvl="1"/>
            <a:r>
              <a:rPr lang="en-PH" dirty="0"/>
              <a:t>Science: Pag-</a:t>
            </a:r>
            <a:r>
              <a:rPr lang="en-PH" dirty="0" err="1"/>
              <a:t>aaral</a:t>
            </a:r>
            <a:r>
              <a:rPr lang="en-PH" dirty="0"/>
              <a:t> ng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hayop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kagubatan</a:t>
            </a:r>
            <a:endParaRPr lang="en-PH" dirty="0"/>
          </a:p>
          <a:p>
            <a:pPr lvl="1"/>
            <a:r>
              <a:rPr lang="en-PH" dirty="0"/>
              <a:t>Math: </a:t>
            </a:r>
            <a:r>
              <a:rPr lang="en-PH" dirty="0" err="1"/>
              <a:t>Pagbibilang</a:t>
            </a:r>
            <a:r>
              <a:rPr lang="en-PH" dirty="0"/>
              <a:t> ng </a:t>
            </a:r>
            <a:r>
              <a:rPr lang="en-PH" dirty="0" err="1"/>
              <a:t>bilang</a:t>
            </a:r>
            <a:r>
              <a:rPr lang="en-PH" dirty="0"/>
              <a:t> ng </a:t>
            </a:r>
            <a:r>
              <a:rPr lang="en-PH" dirty="0" err="1"/>
              <a:t>hayop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larawan</a:t>
            </a:r>
            <a:endParaRPr lang="en-PH" dirty="0"/>
          </a:p>
          <a:p>
            <a:pPr lvl="1"/>
            <a:r>
              <a:rPr lang="en-PH" dirty="0"/>
              <a:t>Art: </a:t>
            </a:r>
            <a:r>
              <a:rPr lang="en-PH" dirty="0" err="1"/>
              <a:t>Gumuhit</a:t>
            </a:r>
            <a:r>
              <a:rPr lang="en-PH" dirty="0"/>
              <a:t> ng </a:t>
            </a:r>
            <a:r>
              <a:rPr lang="en-PH" dirty="0" err="1"/>
              <a:t>tanawin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kagubatan</a:t>
            </a:r>
            <a:br>
              <a:rPr lang="en-PH" dirty="0"/>
            </a:br>
            <a:r>
              <a:rPr lang="en-PH" dirty="0"/>
              <a:t>→ </a:t>
            </a:r>
            <a:r>
              <a:rPr lang="en-PH" b="1" dirty="0" err="1"/>
              <a:t>Magkakaugnay</a:t>
            </a:r>
            <a:r>
              <a:rPr lang="en-PH" b="1" dirty="0"/>
              <a:t> ang </a:t>
            </a:r>
            <a:r>
              <a:rPr lang="en-PH" b="1" dirty="0" err="1"/>
              <a:t>tema</a:t>
            </a:r>
            <a:r>
              <a:rPr lang="en-PH" b="1" dirty="0"/>
              <a:t> </a:t>
            </a:r>
            <a:r>
              <a:rPr lang="en-PH" b="1" dirty="0" err="1"/>
              <a:t>pero</a:t>
            </a:r>
            <a:r>
              <a:rPr lang="en-PH" b="1" dirty="0"/>
              <a:t> </a:t>
            </a:r>
            <a:r>
              <a:rPr lang="en-PH" b="1" dirty="0" err="1"/>
              <a:t>hiwalay</a:t>
            </a:r>
            <a:r>
              <a:rPr lang="en-PH" b="1" dirty="0"/>
              <a:t> pa </a:t>
            </a:r>
            <a:r>
              <a:rPr lang="en-PH" b="1" dirty="0" err="1"/>
              <a:t>rin</a:t>
            </a:r>
            <a:r>
              <a:rPr lang="en-PH" b="1" dirty="0"/>
              <a:t> ang </a:t>
            </a:r>
            <a:r>
              <a:rPr lang="en-PH" b="1" dirty="0" err="1"/>
              <a:t>aralin</a:t>
            </a:r>
            <a:endParaRPr lang="en-PH" dirty="0"/>
          </a:p>
          <a:p>
            <a:endParaRPr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E8308F-BCCB-F5DE-0A64-46F92BE56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5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BD3B48-8EE7-12A0-AF1F-0340EE29F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FECD9-DCD3-D4AD-E267-03415339A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Curriculum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EBE3B-4EAF-05CA-2532-B06E46CFD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699" y="2052925"/>
            <a:ext cx="7805023" cy="4195481"/>
          </a:xfrm>
        </p:spPr>
        <p:txBody>
          <a:bodyPr>
            <a:normAutofit fontScale="92500" lnSpcReduction="20000"/>
          </a:bodyPr>
          <a:lstStyle/>
          <a:p>
            <a:r>
              <a:rPr sz="4800" dirty="0"/>
              <a:t>- Interdisciplinary</a:t>
            </a:r>
            <a:endParaRPr lang="en-PH" sz="4800" dirty="0"/>
          </a:p>
          <a:p>
            <a:r>
              <a:rPr lang="en-PH" b="1" dirty="0" err="1"/>
              <a:t>Kahulugan</a:t>
            </a:r>
            <a:r>
              <a:rPr lang="en-PH" b="1" dirty="0"/>
              <a:t>:</a:t>
            </a:r>
            <a:r>
              <a:rPr lang="en-PH" dirty="0"/>
              <a:t> </a:t>
            </a:r>
            <a:r>
              <a:rPr lang="en-PH" dirty="0" err="1"/>
              <a:t>Pinagsasama</a:t>
            </a:r>
            <a:r>
              <a:rPr lang="en-PH" dirty="0"/>
              <a:t> ang </a:t>
            </a:r>
            <a:r>
              <a:rPr lang="en-PH" dirty="0" err="1"/>
              <a:t>dalawa</a:t>
            </a:r>
            <a:r>
              <a:rPr lang="en-PH" dirty="0"/>
              <a:t> o </a:t>
            </a:r>
            <a:r>
              <a:rPr lang="en-PH" dirty="0" err="1"/>
              <a:t>higit</a:t>
            </a:r>
            <a:r>
              <a:rPr lang="en-PH" dirty="0"/>
              <a:t> pang </a:t>
            </a:r>
            <a:r>
              <a:rPr lang="en-PH" dirty="0" err="1"/>
              <a:t>asignatura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b="1" dirty="0"/>
              <a:t>mas </a:t>
            </a:r>
            <a:r>
              <a:rPr lang="en-PH" b="1" dirty="0" err="1"/>
              <a:t>malalim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paraan</a:t>
            </a:r>
            <a:r>
              <a:rPr lang="en-PH" dirty="0"/>
              <a:t>, may </a:t>
            </a:r>
            <a:r>
              <a:rPr lang="en-PH" b="1" dirty="0" err="1"/>
              <a:t>pagkakaugnay</a:t>
            </a:r>
            <a:r>
              <a:rPr lang="en-PH" b="1" dirty="0"/>
              <a:t> at </a:t>
            </a:r>
            <a:r>
              <a:rPr lang="en-PH" b="1" dirty="0" err="1"/>
              <a:t>pinagsamang</a:t>
            </a:r>
            <a:r>
              <a:rPr lang="en-PH" b="1" dirty="0"/>
              <a:t> </a:t>
            </a:r>
            <a:r>
              <a:rPr lang="en-PH" b="1" dirty="0" err="1"/>
              <a:t>layunin</a:t>
            </a:r>
            <a:r>
              <a:rPr lang="en-PH" dirty="0"/>
              <a:t>.</a:t>
            </a:r>
          </a:p>
          <a:p>
            <a:r>
              <a:rPr lang="en-PH" b="1" dirty="0"/>
              <a:t>Pokus:</a:t>
            </a:r>
            <a:r>
              <a:rPr lang="en-PH" dirty="0"/>
              <a:t> </a:t>
            </a:r>
            <a:r>
              <a:rPr lang="en-PH" dirty="0" err="1"/>
              <a:t>Nakikita</a:t>
            </a:r>
            <a:r>
              <a:rPr lang="en-PH" dirty="0"/>
              <a:t> ng bata kung </a:t>
            </a:r>
            <a:r>
              <a:rPr lang="en-PH" dirty="0" err="1"/>
              <a:t>paano</a:t>
            </a:r>
            <a:r>
              <a:rPr lang="en-PH" dirty="0"/>
              <a:t> </a:t>
            </a:r>
            <a:r>
              <a:rPr lang="en-PH" dirty="0" err="1"/>
              <a:t>nagkakaugnay</a:t>
            </a:r>
            <a:r>
              <a:rPr lang="en-PH" dirty="0"/>
              <a:t> ang </a:t>
            </a:r>
            <a:r>
              <a:rPr lang="en-PH" dirty="0" err="1"/>
              <a:t>kaalaman</a:t>
            </a:r>
            <a:r>
              <a:rPr lang="en-PH" dirty="0"/>
              <a:t> </a:t>
            </a:r>
            <a:r>
              <a:rPr lang="en-PH" dirty="0" err="1"/>
              <a:t>mula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iba’t</a:t>
            </a:r>
            <a:r>
              <a:rPr lang="en-PH" dirty="0"/>
              <a:t> </a:t>
            </a:r>
            <a:r>
              <a:rPr lang="en-PH" dirty="0" err="1"/>
              <a:t>ibang</a:t>
            </a:r>
            <a:r>
              <a:rPr lang="en-PH" dirty="0"/>
              <a:t> </a:t>
            </a:r>
            <a:r>
              <a:rPr lang="en-PH" dirty="0" err="1"/>
              <a:t>asignatura</a:t>
            </a:r>
            <a:r>
              <a:rPr lang="en-PH" dirty="0"/>
              <a:t>.</a:t>
            </a:r>
          </a:p>
          <a:p>
            <a:r>
              <a:rPr lang="en-PH" b="1" dirty="0" err="1"/>
              <a:t>Halimbawa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bata:</a:t>
            </a:r>
            <a:br>
              <a:rPr lang="en-PH" dirty="0"/>
            </a:br>
            <a:r>
              <a:rPr lang="en-PH" dirty="0"/>
              <a:t>Tema: </a:t>
            </a:r>
            <a:r>
              <a:rPr lang="en-PH" i="1" dirty="0"/>
              <a:t>“</a:t>
            </a:r>
            <a:r>
              <a:rPr lang="en-PH" i="1" dirty="0" err="1"/>
              <a:t>Kalikasan</a:t>
            </a:r>
            <a:r>
              <a:rPr lang="en-PH" i="1" dirty="0"/>
              <a:t>”</a:t>
            </a:r>
            <a:endParaRPr lang="en-PH" dirty="0"/>
          </a:p>
          <a:p>
            <a:pPr lvl="1"/>
            <a:r>
              <a:rPr lang="en-PH" dirty="0"/>
              <a:t>Science + Math: </a:t>
            </a:r>
            <a:r>
              <a:rPr lang="en-PH" dirty="0" err="1"/>
              <a:t>Gumawa</a:t>
            </a:r>
            <a:r>
              <a:rPr lang="en-PH" dirty="0"/>
              <a:t> ng survey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klase</a:t>
            </a:r>
            <a:r>
              <a:rPr lang="en-PH" dirty="0"/>
              <a:t> kung </a:t>
            </a:r>
            <a:r>
              <a:rPr lang="en-PH" dirty="0" err="1"/>
              <a:t>ilan</a:t>
            </a:r>
            <a:r>
              <a:rPr lang="en-PH" dirty="0"/>
              <a:t> ang may </a:t>
            </a:r>
            <a:r>
              <a:rPr lang="en-PH" dirty="0" err="1"/>
              <a:t>halaman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bahay</a:t>
            </a:r>
            <a:r>
              <a:rPr lang="en-PH" dirty="0"/>
              <a:t> at </a:t>
            </a:r>
            <a:r>
              <a:rPr lang="en-PH" dirty="0" err="1"/>
              <a:t>gumuhit</a:t>
            </a:r>
            <a:r>
              <a:rPr lang="en-PH" dirty="0"/>
              <a:t> ng graph</a:t>
            </a:r>
          </a:p>
          <a:p>
            <a:pPr lvl="1"/>
            <a:r>
              <a:rPr lang="en-PH" dirty="0"/>
              <a:t>Art + Language: </a:t>
            </a:r>
            <a:r>
              <a:rPr lang="en-PH" dirty="0" err="1"/>
              <a:t>Gumawa</a:t>
            </a:r>
            <a:r>
              <a:rPr lang="en-PH" dirty="0"/>
              <a:t> ng poster at sulat ng </a:t>
            </a:r>
            <a:r>
              <a:rPr lang="en-PH" dirty="0" err="1"/>
              <a:t>maikling</a:t>
            </a:r>
            <a:r>
              <a:rPr lang="en-PH" dirty="0"/>
              <a:t> </a:t>
            </a:r>
            <a:r>
              <a:rPr lang="en-PH" dirty="0" err="1"/>
              <a:t>kwento</a:t>
            </a:r>
            <a:r>
              <a:rPr lang="en-PH" dirty="0"/>
              <a:t> </a:t>
            </a:r>
            <a:r>
              <a:rPr lang="en-PH" dirty="0" err="1"/>
              <a:t>tungkol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kalikasan</a:t>
            </a:r>
            <a:br>
              <a:rPr lang="en-PH" dirty="0"/>
            </a:br>
            <a:r>
              <a:rPr lang="en-PH" dirty="0"/>
              <a:t>→ </a:t>
            </a:r>
            <a:r>
              <a:rPr lang="en-PH" b="1" dirty="0"/>
              <a:t>Hindi lang </a:t>
            </a:r>
            <a:r>
              <a:rPr lang="en-PH" b="1" dirty="0" err="1"/>
              <a:t>magkakasabay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aralin</a:t>
            </a:r>
            <a:r>
              <a:rPr lang="en-PH" b="1" dirty="0"/>
              <a:t>, </a:t>
            </a:r>
            <a:r>
              <a:rPr lang="en-PH" b="1" dirty="0" err="1"/>
              <a:t>kundi</a:t>
            </a:r>
            <a:r>
              <a:rPr lang="en-PH" b="1" dirty="0"/>
              <a:t> </a:t>
            </a:r>
            <a:r>
              <a:rPr lang="en-PH" b="1" dirty="0" err="1"/>
              <a:t>pinagsama</a:t>
            </a:r>
            <a:r>
              <a:rPr lang="en-PH" b="1" dirty="0"/>
              <a:t> para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iisang</a:t>
            </a:r>
            <a:r>
              <a:rPr lang="en-PH" b="1" dirty="0"/>
              <a:t> </a:t>
            </a:r>
            <a:r>
              <a:rPr lang="en-PH" b="1" dirty="0" err="1"/>
              <a:t>layunin</a:t>
            </a:r>
            <a:endParaRPr lang="en-PH" dirty="0"/>
          </a:p>
          <a:p>
            <a:endParaRPr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61968C-3173-8872-B7F3-36E417C7E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CB730-F3A4-CFEC-48FF-04A618742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426B-4FCE-4509-123F-0E85C3E33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Models of Curriculum Integration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EFB1C-10C1-C345-4A38-06B6A55B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sz="4800" dirty="0"/>
              <a:t>- Transdisciplinary</a:t>
            </a:r>
            <a:endParaRPr lang="en-PH" sz="4800" dirty="0"/>
          </a:p>
          <a:p>
            <a:r>
              <a:rPr lang="en-PH" b="1" dirty="0" err="1"/>
              <a:t>Kahulugan</a:t>
            </a:r>
            <a:r>
              <a:rPr lang="en-PH" b="1" dirty="0"/>
              <a:t>:</a:t>
            </a:r>
            <a:r>
              <a:rPr lang="en-PH" dirty="0"/>
              <a:t> Ang </a:t>
            </a:r>
            <a:r>
              <a:rPr lang="en-PH" dirty="0" err="1"/>
              <a:t>buong</a:t>
            </a:r>
            <a:r>
              <a:rPr lang="en-PH" dirty="0"/>
              <a:t> </a:t>
            </a:r>
            <a:r>
              <a:rPr lang="en-PH" dirty="0" err="1"/>
              <a:t>pagkatuto</a:t>
            </a:r>
            <a:r>
              <a:rPr lang="en-PH" dirty="0"/>
              <a:t> ay </a:t>
            </a:r>
            <a:r>
              <a:rPr lang="en-PH" dirty="0" err="1"/>
              <a:t>nakasentro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b="1" dirty="0" err="1"/>
              <a:t>aktwal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karanasan</a:t>
            </a:r>
            <a:r>
              <a:rPr lang="en-PH" b="1" dirty="0"/>
              <a:t> o </a:t>
            </a:r>
            <a:r>
              <a:rPr lang="en-PH" b="1" dirty="0" err="1"/>
              <a:t>problema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totoong</a:t>
            </a:r>
            <a:r>
              <a:rPr lang="en-PH" b="1" dirty="0"/>
              <a:t> </a:t>
            </a:r>
            <a:r>
              <a:rPr lang="en-PH" b="1" dirty="0" err="1"/>
              <a:t>buhay</a:t>
            </a:r>
            <a:r>
              <a:rPr lang="en-PH" dirty="0"/>
              <a:t>, </a:t>
            </a:r>
            <a:r>
              <a:rPr lang="en-PH" dirty="0" err="1"/>
              <a:t>hindi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nakabase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hiwalay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asignatura</a:t>
            </a:r>
            <a:r>
              <a:rPr lang="en-PH" dirty="0"/>
              <a:t>.</a:t>
            </a:r>
          </a:p>
          <a:p>
            <a:r>
              <a:rPr lang="en-PH" b="1" dirty="0"/>
              <a:t>Pokus:</a:t>
            </a:r>
            <a:r>
              <a:rPr lang="en-PH" dirty="0"/>
              <a:t> Ang bata ay </a:t>
            </a:r>
            <a:r>
              <a:rPr lang="en-PH" dirty="0" err="1"/>
              <a:t>natututo</a:t>
            </a:r>
            <a:r>
              <a:rPr lang="en-PH" dirty="0"/>
              <a:t> </a:t>
            </a:r>
            <a:r>
              <a:rPr lang="en-PH" dirty="0" err="1"/>
              <a:t>habang</a:t>
            </a:r>
            <a:r>
              <a:rPr lang="en-PH" dirty="0"/>
              <a:t> </a:t>
            </a:r>
            <a:r>
              <a:rPr lang="en-PH" b="1" dirty="0" err="1"/>
              <a:t>ginagamit</a:t>
            </a:r>
            <a:r>
              <a:rPr lang="en-PH" b="1" dirty="0"/>
              <a:t> ang </a:t>
            </a:r>
            <a:r>
              <a:rPr lang="en-PH" b="1" dirty="0" err="1"/>
              <a:t>kaalaman</a:t>
            </a:r>
            <a:r>
              <a:rPr lang="en-PH" b="1" dirty="0"/>
              <a:t> </a:t>
            </a:r>
            <a:r>
              <a:rPr lang="en-PH" b="1" dirty="0" err="1"/>
              <a:t>mula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iba’t</a:t>
            </a:r>
            <a:r>
              <a:rPr lang="en-PH" b="1" dirty="0"/>
              <a:t> </a:t>
            </a:r>
            <a:r>
              <a:rPr lang="en-PH" b="1" dirty="0" err="1"/>
              <a:t>ibang</a:t>
            </a:r>
            <a:r>
              <a:rPr lang="en-PH" b="1" dirty="0"/>
              <a:t> </a:t>
            </a:r>
            <a:r>
              <a:rPr lang="en-PH" b="1" dirty="0" err="1"/>
              <a:t>asignatura</a:t>
            </a:r>
            <a:r>
              <a:rPr lang="en-PH" b="1" dirty="0"/>
              <a:t> </a:t>
            </a:r>
            <a:r>
              <a:rPr lang="en-PH" b="1" dirty="0" err="1"/>
              <a:t>nang</a:t>
            </a:r>
            <a:r>
              <a:rPr lang="en-PH" b="1" dirty="0"/>
              <a:t> </a:t>
            </a:r>
            <a:r>
              <a:rPr lang="en-PH" b="1" dirty="0" err="1"/>
              <a:t>sabay-sabay</a:t>
            </a:r>
            <a:r>
              <a:rPr lang="en-PH" dirty="0"/>
              <a:t>.</a:t>
            </a:r>
          </a:p>
          <a:p>
            <a:r>
              <a:rPr lang="en-PH" b="1" dirty="0" err="1"/>
              <a:t>Halimbawa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bata:</a:t>
            </a:r>
            <a:br>
              <a:rPr lang="en-PH" dirty="0"/>
            </a:br>
            <a:r>
              <a:rPr lang="en-PH" dirty="0"/>
              <a:t>Tema: </a:t>
            </a:r>
            <a:r>
              <a:rPr lang="en-PH" i="1" dirty="0"/>
              <a:t>“Aking Hardin”</a:t>
            </a:r>
            <a:endParaRPr lang="en-PH" dirty="0"/>
          </a:p>
          <a:p>
            <a:pPr lvl="1"/>
            <a:r>
              <a:rPr lang="en-PH" dirty="0"/>
              <a:t>Lahat ng </a:t>
            </a:r>
            <a:r>
              <a:rPr lang="en-PH" dirty="0" err="1"/>
              <a:t>asignatura</a:t>
            </a:r>
            <a:r>
              <a:rPr lang="en-PH" dirty="0"/>
              <a:t> ay </a:t>
            </a:r>
            <a:r>
              <a:rPr lang="en-PH" dirty="0" err="1"/>
              <a:t>ginagamit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pagbuo</a:t>
            </a:r>
            <a:r>
              <a:rPr lang="en-PH" dirty="0"/>
              <a:t> at </a:t>
            </a:r>
            <a:r>
              <a:rPr lang="en-PH" dirty="0" err="1"/>
              <a:t>pag-aalaga</a:t>
            </a:r>
            <a:r>
              <a:rPr lang="en-PH" dirty="0"/>
              <a:t> ng </a:t>
            </a:r>
            <a:r>
              <a:rPr lang="en-PH" dirty="0" err="1"/>
              <a:t>maliit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hardin</a:t>
            </a:r>
            <a:r>
              <a:rPr lang="en-PH" dirty="0"/>
              <a:t>:</a:t>
            </a:r>
          </a:p>
          <a:p>
            <a:pPr lvl="2"/>
            <a:r>
              <a:rPr lang="en-PH" dirty="0"/>
              <a:t>Science: Alamin ang </a:t>
            </a:r>
            <a:r>
              <a:rPr lang="en-PH" dirty="0" err="1"/>
              <a:t>tamang</a:t>
            </a:r>
            <a:r>
              <a:rPr lang="en-PH" dirty="0"/>
              <a:t> </a:t>
            </a:r>
            <a:r>
              <a:rPr lang="en-PH" dirty="0" err="1"/>
              <a:t>tanim</a:t>
            </a:r>
            <a:r>
              <a:rPr lang="en-PH" dirty="0"/>
              <a:t> at </a:t>
            </a:r>
            <a:r>
              <a:rPr lang="en-PH" dirty="0" err="1"/>
              <a:t>tubig</a:t>
            </a:r>
            <a:endParaRPr lang="en-PH" dirty="0"/>
          </a:p>
          <a:p>
            <a:pPr lvl="2"/>
            <a:r>
              <a:rPr lang="en-PH" dirty="0"/>
              <a:t>Math: </a:t>
            </a:r>
            <a:r>
              <a:rPr lang="en-PH" dirty="0" err="1"/>
              <a:t>Sukatin</a:t>
            </a:r>
            <a:r>
              <a:rPr lang="en-PH" dirty="0"/>
              <a:t> ang </a:t>
            </a:r>
            <a:r>
              <a:rPr lang="en-PH" dirty="0" err="1"/>
              <a:t>lupa</a:t>
            </a:r>
            <a:r>
              <a:rPr lang="en-PH" dirty="0"/>
              <a:t> at </a:t>
            </a:r>
            <a:r>
              <a:rPr lang="en-PH" dirty="0" err="1"/>
              <a:t>bilangin</a:t>
            </a:r>
            <a:r>
              <a:rPr lang="en-PH" dirty="0"/>
              <a:t> ang </a:t>
            </a:r>
            <a:r>
              <a:rPr lang="en-PH" dirty="0" err="1"/>
              <a:t>halaman</a:t>
            </a:r>
            <a:endParaRPr lang="en-PH" dirty="0"/>
          </a:p>
          <a:p>
            <a:pPr lvl="2"/>
            <a:r>
              <a:rPr lang="en-PH" dirty="0"/>
              <a:t>Language: </a:t>
            </a:r>
            <a:r>
              <a:rPr lang="en-PH" dirty="0" err="1"/>
              <a:t>Gumawa</a:t>
            </a:r>
            <a:r>
              <a:rPr lang="en-PH" dirty="0"/>
              <a:t> ng journal </a:t>
            </a:r>
            <a:r>
              <a:rPr lang="en-PH" dirty="0" err="1"/>
              <a:t>tungkol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halaman</a:t>
            </a:r>
            <a:endParaRPr lang="en-PH" dirty="0"/>
          </a:p>
          <a:p>
            <a:pPr lvl="2"/>
            <a:r>
              <a:rPr lang="en-PH" dirty="0"/>
              <a:t>Art: </a:t>
            </a:r>
            <a:r>
              <a:rPr lang="en-PH" dirty="0" err="1"/>
              <a:t>Gumuhit</a:t>
            </a:r>
            <a:r>
              <a:rPr lang="en-PH" dirty="0"/>
              <a:t> ng </a:t>
            </a:r>
            <a:r>
              <a:rPr lang="en-PH" dirty="0" err="1"/>
              <a:t>hardin</a:t>
            </a:r>
            <a:br>
              <a:rPr lang="en-PH" dirty="0"/>
            </a:br>
            <a:r>
              <a:rPr lang="en-PH" dirty="0"/>
              <a:t>→ </a:t>
            </a:r>
            <a:r>
              <a:rPr lang="en-PH" b="1" dirty="0"/>
              <a:t>Ang </a:t>
            </a:r>
            <a:r>
              <a:rPr lang="en-PH" b="1" dirty="0" err="1"/>
              <a:t>aralin</a:t>
            </a:r>
            <a:r>
              <a:rPr lang="en-PH" b="1" dirty="0"/>
              <a:t> ay </a:t>
            </a:r>
            <a:r>
              <a:rPr lang="en-PH" b="1" dirty="0" err="1"/>
              <a:t>nakatuon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totoong</a:t>
            </a:r>
            <a:r>
              <a:rPr lang="en-PH" b="1" dirty="0"/>
              <a:t> </a:t>
            </a:r>
            <a:r>
              <a:rPr lang="en-PH" b="1" dirty="0" err="1"/>
              <a:t>proyekto</a:t>
            </a:r>
            <a:r>
              <a:rPr lang="en-PH" b="1" dirty="0"/>
              <a:t>, </a:t>
            </a:r>
            <a:r>
              <a:rPr lang="en-PH" b="1" dirty="0" err="1"/>
              <a:t>hindi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mismong</a:t>
            </a:r>
            <a:r>
              <a:rPr lang="en-PH" b="1" dirty="0"/>
              <a:t> </a:t>
            </a:r>
            <a:r>
              <a:rPr lang="en-PH" b="1" dirty="0" err="1"/>
              <a:t>asignatura</a:t>
            </a:r>
            <a:endParaRPr lang="en-PH" dirty="0"/>
          </a:p>
          <a:p>
            <a:pPr marL="0" indent="0">
              <a:buNone/>
            </a:pPr>
            <a:endParaRPr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1C42A-9646-96C1-42C1-B799092F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77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ECED3-47D5-E941-C7F5-A8DBAB5DB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0731-6892-34E0-E9F4-7DB45C37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990696" cy="609166"/>
          </a:xfrm>
        </p:spPr>
        <p:txBody>
          <a:bodyPr/>
          <a:lstStyle/>
          <a:p>
            <a:r>
              <a:rPr sz="3200" dirty="0">
                <a:solidFill>
                  <a:schemeClr val="bg1"/>
                </a:solidFill>
                <a:highlight>
                  <a:srgbClr val="FFFF00"/>
                </a:highlight>
              </a:rPr>
              <a:t>Models of Curriculum Integration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A3CBD4-1246-E29B-082C-B5DAA8A94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D9B639-5CB6-A6CC-50B2-3ED0AA667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4467" y="1347020"/>
            <a:ext cx="8208757" cy="422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076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Integrated Lesson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441229" cy="4195481"/>
          </a:xfrm>
        </p:spPr>
        <p:txBody>
          <a:bodyPr>
            <a:normAutofit/>
          </a:bodyPr>
          <a:lstStyle/>
          <a:p>
            <a:r>
              <a:rPr sz="3600" dirty="0"/>
              <a:t>Theme: Sustainability</a:t>
            </a:r>
          </a:p>
          <a:p>
            <a:r>
              <a:rPr sz="3600" dirty="0"/>
              <a:t>Subjects: Science (Recycling), Math (Data Collection), English (Persuasive Writing)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BE931-F1C8-DFBB-91AA-2C7822C38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Teacher’s Role in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618210" cy="4195481"/>
          </a:xfrm>
        </p:spPr>
        <p:txBody>
          <a:bodyPr/>
          <a:lstStyle/>
          <a:p>
            <a:r>
              <a:rPr sz="3200" dirty="0"/>
              <a:t>- Designer of connected learning experiences</a:t>
            </a:r>
          </a:p>
          <a:p>
            <a:r>
              <a:rPr sz="3200" dirty="0"/>
              <a:t>- Facilitator of inquiry and collaboration</a:t>
            </a:r>
          </a:p>
          <a:p>
            <a:r>
              <a:rPr sz="3200" dirty="0"/>
              <a:t>- Assessor of process and product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BE931-AD5E-5132-6C47-E98C63001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Strategies for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80558" cy="4195481"/>
          </a:xfrm>
        </p:spPr>
        <p:txBody>
          <a:bodyPr>
            <a:normAutofit/>
          </a:bodyPr>
          <a:lstStyle/>
          <a:p>
            <a:r>
              <a:rPr sz="4000" dirty="0"/>
              <a:t>- Thematic teaching</a:t>
            </a:r>
          </a:p>
          <a:p>
            <a:r>
              <a:rPr sz="4000" dirty="0"/>
              <a:t>- Project-based learning</a:t>
            </a:r>
          </a:p>
          <a:p>
            <a:r>
              <a:rPr sz="4000" dirty="0"/>
              <a:t>- Collaborative planning with peers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523F53-D39D-CEA8-B84B-A6FB18831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ECD67-2A28-9012-17D8-FD51E280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1AD72-0062-F421-61AC-4DF4E2EA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07488"/>
          </a:xfrm>
        </p:spPr>
        <p:txBody>
          <a:bodyPr/>
          <a:lstStyle/>
          <a:p>
            <a:r>
              <a:rPr sz="3200" dirty="0">
                <a:solidFill>
                  <a:schemeClr val="bg1"/>
                </a:solidFill>
                <a:highlight>
                  <a:srgbClr val="FFFF00"/>
                </a:highlight>
              </a:rPr>
              <a:t>Strategies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95BA5-C641-1F11-C478-B2F983B37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278195"/>
            <a:ext cx="7480558" cy="4970212"/>
          </a:xfrm>
        </p:spPr>
        <p:txBody>
          <a:bodyPr>
            <a:normAutofit/>
          </a:bodyPr>
          <a:lstStyle/>
          <a:p>
            <a:r>
              <a:rPr lang="en-PH" b="1" dirty="0"/>
              <a:t>1. Thematic Teaching</a:t>
            </a:r>
          </a:p>
          <a:p>
            <a:r>
              <a:rPr lang="en-PH" b="1" dirty="0" err="1"/>
              <a:t>Kahulugan</a:t>
            </a:r>
            <a:r>
              <a:rPr lang="en-PH" b="1" dirty="0"/>
              <a:t>:</a:t>
            </a:r>
            <a:r>
              <a:rPr lang="en-PH" dirty="0"/>
              <a:t> Ang </a:t>
            </a:r>
            <a:r>
              <a:rPr lang="en-PH" dirty="0" err="1"/>
              <a:t>pagtuturo</a:t>
            </a:r>
            <a:r>
              <a:rPr lang="en-PH" dirty="0"/>
              <a:t> ay </a:t>
            </a:r>
            <a:r>
              <a:rPr lang="en-PH" dirty="0" err="1"/>
              <a:t>nakasentro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isang</a:t>
            </a:r>
            <a:r>
              <a:rPr lang="en-PH" dirty="0"/>
              <a:t> </a:t>
            </a:r>
            <a:r>
              <a:rPr lang="en-PH" b="1" dirty="0" err="1"/>
              <a:t>tema</a:t>
            </a:r>
            <a:r>
              <a:rPr lang="en-PH" dirty="0"/>
              <a:t> o </a:t>
            </a:r>
            <a:r>
              <a:rPr lang="en-PH" dirty="0" err="1"/>
              <a:t>paksa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pwedeng</a:t>
            </a:r>
            <a:r>
              <a:rPr lang="en-PH" dirty="0"/>
              <a:t> </a:t>
            </a:r>
            <a:r>
              <a:rPr lang="en-PH" dirty="0" err="1"/>
              <a:t>saklawin</a:t>
            </a:r>
            <a:r>
              <a:rPr lang="en-PH" dirty="0"/>
              <a:t> ang </a:t>
            </a:r>
            <a:r>
              <a:rPr lang="en-PH" dirty="0" err="1"/>
              <a:t>iba’t</a:t>
            </a:r>
            <a:r>
              <a:rPr lang="en-PH" dirty="0"/>
              <a:t> </a:t>
            </a:r>
            <a:r>
              <a:rPr lang="en-PH" dirty="0" err="1"/>
              <a:t>ibang</a:t>
            </a:r>
            <a:r>
              <a:rPr lang="en-PH" dirty="0"/>
              <a:t> </a:t>
            </a:r>
            <a:r>
              <a:rPr lang="en-PH" dirty="0" err="1"/>
              <a:t>asignatura</a:t>
            </a:r>
            <a:r>
              <a:rPr lang="en-PH" dirty="0"/>
              <a:t>.</a:t>
            </a:r>
          </a:p>
          <a:p>
            <a:r>
              <a:rPr lang="en-PH" b="1" dirty="0"/>
              <a:t>Pokus:</a:t>
            </a:r>
            <a:r>
              <a:rPr lang="en-PH" dirty="0"/>
              <a:t> Tema-based; </a:t>
            </a:r>
            <a:r>
              <a:rPr lang="en-PH" dirty="0" err="1"/>
              <a:t>pinagsasama</a:t>
            </a:r>
            <a:r>
              <a:rPr lang="en-PH" dirty="0"/>
              <a:t> ang </a:t>
            </a:r>
            <a:r>
              <a:rPr lang="en-PH" dirty="0" err="1"/>
              <a:t>kaalaman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iba't</a:t>
            </a:r>
            <a:r>
              <a:rPr lang="en-PH" dirty="0"/>
              <a:t> </a:t>
            </a:r>
            <a:r>
              <a:rPr lang="en-PH" dirty="0" err="1"/>
              <a:t>ibang</a:t>
            </a:r>
            <a:r>
              <a:rPr lang="en-PH" dirty="0"/>
              <a:t> </a:t>
            </a:r>
            <a:r>
              <a:rPr lang="en-PH" dirty="0" err="1"/>
              <a:t>asignatura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ilalim</a:t>
            </a:r>
            <a:r>
              <a:rPr lang="en-PH" dirty="0"/>
              <a:t> ng </a:t>
            </a:r>
            <a:r>
              <a:rPr lang="en-PH" dirty="0" err="1"/>
              <a:t>iisang</a:t>
            </a:r>
            <a:r>
              <a:rPr lang="en-PH" dirty="0"/>
              <a:t> </a:t>
            </a:r>
            <a:r>
              <a:rPr lang="en-PH" dirty="0" err="1"/>
              <a:t>paksa</a:t>
            </a:r>
            <a:r>
              <a:rPr lang="en-PH" dirty="0"/>
              <a:t>.</a:t>
            </a:r>
          </a:p>
          <a:p>
            <a:r>
              <a:rPr lang="en-PH" b="1" dirty="0" err="1"/>
              <a:t>Halimbawa</a:t>
            </a:r>
            <a:r>
              <a:rPr lang="en-PH" b="1" dirty="0"/>
              <a:t>:</a:t>
            </a:r>
            <a:r>
              <a:rPr lang="en-PH" dirty="0"/>
              <a:t> Tema: </a:t>
            </a:r>
            <a:r>
              <a:rPr lang="en-PH" i="1" dirty="0"/>
              <a:t>“Aking </a:t>
            </a:r>
            <a:r>
              <a:rPr lang="en-PH" i="1" dirty="0" err="1"/>
              <a:t>Pamilya</a:t>
            </a:r>
            <a:r>
              <a:rPr lang="en-PH" i="1" dirty="0"/>
              <a:t>”</a:t>
            </a:r>
            <a:endParaRPr lang="en-PH" dirty="0"/>
          </a:p>
          <a:p>
            <a:pPr lvl="1"/>
            <a:r>
              <a:rPr lang="en-PH" dirty="0"/>
              <a:t>Language: </a:t>
            </a:r>
            <a:r>
              <a:rPr lang="en-PH" dirty="0" err="1"/>
              <a:t>Kwento</a:t>
            </a:r>
            <a:r>
              <a:rPr lang="en-PH" dirty="0"/>
              <a:t> </a:t>
            </a:r>
            <a:r>
              <a:rPr lang="en-PH" dirty="0" err="1"/>
              <a:t>tungkol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pamilya</a:t>
            </a:r>
            <a:endParaRPr lang="en-PH" dirty="0"/>
          </a:p>
          <a:p>
            <a:pPr lvl="1"/>
            <a:r>
              <a:rPr lang="en-PH" dirty="0"/>
              <a:t>Math: </a:t>
            </a:r>
            <a:r>
              <a:rPr lang="en-PH" dirty="0" err="1"/>
              <a:t>Bilang</a:t>
            </a:r>
            <a:r>
              <a:rPr lang="en-PH" dirty="0"/>
              <a:t> ng </a:t>
            </a:r>
            <a:r>
              <a:rPr lang="en-PH" dirty="0" err="1"/>
              <a:t>miyembro</a:t>
            </a:r>
            <a:r>
              <a:rPr lang="en-PH" dirty="0"/>
              <a:t> ng </a:t>
            </a:r>
            <a:r>
              <a:rPr lang="en-PH" dirty="0" err="1"/>
              <a:t>pamilya</a:t>
            </a:r>
            <a:endParaRPr lang="en-PH" dirty="0"/>
          </a:p>
          <a:p>
            <a:pPr lvl="1"/>
            <a:r>
              <a:rPr lang="en-PH" dirty="0"/>
              <a:t>Art: </a:t>
            </a:r>
            <a:r>
              <a:rPr lang="en-PH" dirty="0" err="1"/>
              <a:t>Gumuhit</a:t>
            </a:r>
            <a:r>
              <a:rPr lang="en-PH" dirty="0"/>
              <a:t> ng portrait ng </a:t>
            </a:r>
            <a:r>
              <a:rPr lang="en-PH" dirty="0" err="1"/>
              <a:t>pamilya</a:t>
            </a:r>
            <a:endParaRPr lang="en-PH" dirty="0"/>
          </a:p>
          <a:p>
            <a:r>
              <a:rPr lang="en-PH" b="1" dirty="0" err="1"/>
              <a:t>Layunin</a:t>
            </a:r>
            <a:r>
              <a:rPr lang="en-PH" b="1" dirty="0"/>
              <a:t>:</a:t>
            </a:r>
            <a:r>
              <a:rPr lang="en-PH" dirty="0"/>
              <a:t> </a:t>
            </a:r>
            <a:r>
              <a:rPr lang="en-PH" dirty="0" err="1"/>
              <a:t>Madaling</a:t>
            </a:r>
            <a:r>
              <a:rPr lang="en-PH" dirty="0"/>
              <a:t> </a:t>
            </a:r>
            <a:r>
              <a:rPr lang="en-PH" dirty="0" err="1"/>
              <a:t>maipakita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bata ang </a:t>
            </a:r>
            <a:r>
              <a:rPr lang="en-PH" b="1" dirty="0" err="1"/>
              <a:t>ugnayan</a:t>
            </a:r>
            <a:r>
              <a:rPr lang="en-PH" b="1" dirty="0"/>
              <a:t> ng </a:t>
            </a:r>
            <a:r>
              <a:rPr lang="en-PH" b="1" dirty="0" err="1"/>
              <a:t>kaalaman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isang</a:t>
            </a:r>
            <a:r>
              <a:rPr lang="en-PH" b="1" dirty="0"/>
              <a:t> </a:t>
            </a:r>
            <a:r>
              <a:rPr lang="en-PH" b="1" dirty="0" err="1"/>
              <a:t>tema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0902B-DD10-6E8B-0F5E-11C5F898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5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26634-F2CD-D004-2C75-067127E41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1DFF-BC70-4A19-5AF7-9EE5C85A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07488"/>
          </a:xfrm>
        </p:spPr>
        <p:txBody>
          <a:bodyPr/>
          <a:lstStyle/>
          <a:p>
            <a:r>
              <a:rPr sz="3200" dirty="0">
                <a:solidFill>
                  <a:schemeClr val="bg1"/>
                </a:solidFill>
                <a:highlight>
                  <a:srgbClr val="FFFF00"/>
                </a:highlight>
              </a:rPr>
              <a:t>Strategies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8F45E-E944-B726-A357-81283E558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278195"/>
            <a:ext cx="7480558" cy="4970212"/>
          </a:xfrm>
        </p:spPr>
        <p:txBody>
          <a:bodyPr>
            <a:normAutofit lnSpcReduction="10000"/>
          </a:bodyPr>
          <a:lstStyle/>
          <a:p>
            <a:r>
              <a:rPr lang="en-PH" b="1" dirty="0"/>
              <a:t>2. Project-Based Learning (PBL)</a:t>
            </a:r>
          </a:p>
          <a:p>
            <a:r>
              <a:rPr lang="en-PH" b="1" dirty="0" err="1"/>
              <a:t>Kahulugan</a:t>
            </a:r>
            <a:r>
              <a:rPr lang="en-PH" b="1" dirty="0"/>
              <a:t>:</a:t>
            </a:r>
            <a:r>
              <a:rPr lang="en-PH" dirty="0"/>
              <a:t> Ang </a:t>
            </a:r>
            <a:r>
              <a:rPr lang="en-PH" dirty="0" err="1"/>
              <a:t>mga</a:t>
            </a:r>
            <a:r>
              <a:rPr lang="en-PH" dirty="0"/>
              <a:t> bata ay </a:t>
            </a:r>
            <a:r>
              <a:rPr lang="en-PH" dirty="0" err="1"/>
              <a:t>natututo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pamamagitan</a:t>
            </a:r>
            <a:r>
              <a:rPr lang="en-PH" dirty="0"/>
              <a:t> ng </a:t>
            </a:r>
            <a:r>
              <a:rPr lang="en-PH" b="1" dirty="0" err="1"/>
              <a:t>aktwal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proyekto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may </a:t>
            </a:r>
            <a:r>
              <a:rPr lang="en-PH" dirty="0" err="1"/>
              <a:t>malinaw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layunin</a:t>
            </a:r>
            <a:r>
              <a:rPr lang="en-PH" dirty="0"/>
              <a:t> at output.</a:t>
            </a:r>
          </a:p>
          <a:p>
            <a:r>
              <a:rPr lang="en-PH" b="1" dirty="0"/>
              <a:t>Pokus:</a:t>
            </a:r>
            <a:r>
              <a:rPr lang="en-PH" dirty="0"/>
              <a:t> Real-world application; </a:t>
            </a:r>
            <a:r>
              <a:rPr lang="en-PH" dirty="0" err="1"/>
              <a:t>natututo</a:t>
            </a:r>
            <a:r>
              <a:rPr lang="en-PH" dirty="0"/>
              <a:t> </a:t>
            </a:r>
            <a:r>
              <a:rPr lang="en-PH" dirty="0" err="1"/>
              <a:t>habang</a:t>
            </a:r>
            <a:r>
              <a:rPr lang="en-PH" dirty="0"/>
              <a:t> </a:t>
            </a:r>
            <a:r>
              <a:rPr lang="en-PH" dirty="0" err="1"/>
              <a:t>gumagawa</a:t>
            </a:r>
            <a:r>
              <a:rPr lang="en-PH" dirty="0"/>
              <a:t> at </a:t>
            </a:r>
            <a:r>
              <a:rPr lang="en-PH" dirty="0" err="1"/>
              <a:t>nagtatapos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isang</a:t>
            </a:r>
            <a:r>
              <a:rPr lang="en-PH" dirty="0"/>
              <a:t> </a:t>
            </a:r>
            <a:r>
              <a:rPr lang="en-PH" dirty="0" err="1"/>
              <a:t>konkretong</a:t>
            </a:r>
            <a:r>
              <a:rPr lang="en-PH" dirty="0"/>
              <a:t> </a:t>
            </a:r>
            <a:r>
              <a:rPr lang="en-PH" dirty="0" err="1"/>
              <a:t>produkto</a:t>
            </a:r>
            <a:r>
              <a:rPr lang="en-PH" dirty="0"/>
              <a:t> o </a:t>
            </a:r>
            <a:r>
              <a:rPr lang="en-PH" dirty="0" err="1"/>
              <a:t>solusyon</a:t>
            </a:r>
            <a:r>
              <a:rPr lang="en-PH" dirty="0"/>
              <a:t>.</a:t>
            </a:r>
          </a:p>
          <a:p>
            <a:r>
              <a:rPr lang="en-PH" b="1" dirty="0" err="1"/>
              <a:t>Halimbawa</a:t>
            </a:r>
            <a:r>
              <a:rPr lang="en-PH" b="1" dirty="0"/>
              <a:t>:</a:t>
            </a:r>
            <a:endParaRPr lang="en-PH" dirty="0"/>
          </a:p>
          <a:p>
            <a:pPr lvl="1"/>
            <a:r>
              <a:rPr lang="en-PH" dirty="0" err="1"/>
              <a:t>Proyekto</a:t>
            </a:r>
            <a:r>
              <a:rPr lang="en-PH" dirty="0"/>
              <a:t>: </a:t>
            </a:r>
            <a:r>
              <a:rPr lang="en-PH" dirty="0" err="1"/>
              <a:t>Gumawa</a:t>
            </a:r>
            <a:r>
              <a:rPr lang="en-PH" dirty="0"/>
              <a:t> ng mini-garden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klase</a:t>
            </a:r>
            <a:endParaRPr lang="en-PH" dirty="0"/>
          </a:p>
          <a:p>
            <a:pPr lvl="1"/>
            <a:r>
              <a:rPr lang="en-PH" dirty="0"/>
              <a:t>Activities: Research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halaman</a:t>
            </a:r>
            <a:r>
              <a:rPr lang="en-PH" dirty="0"/>
              <a:t> (Science), </a:t>
            </a:r>
            <a:r>
              <a:rPr lang="en-PH" dirty="0" err="1"/>
              <a:t>Sukatin</a:t>
            </a:r>
            <a:r>
              <a:rPr lang="en-PH" dirty="0"/>
              <a:t> ang </a:t>
            </a:r>
            <a:r>
              <a:rPr lang="en-PH" dirty="0" err="1"/>
              <a:t>lupa</a:t>
            </a:r>
            <a:r>
              <a:rPr lang="en-PH" dirty="0"/>
              <a:t> at </a:t>
            </a:r>
            <a:r>
              <a:rPr lang="en-PH" dirty="0" err="1"/>
              <a:t>bilang</a:t>
            </a:r>
            <a:r>
              <a:rPr lang="en-PH" dirty="0"/>
              <a:t> ng </a:t>
            </a:r>
            <a:r>
              <a:rPr lang="en-PH" dirty="0" err="1"/>
              <a:t>tanim</a:t>
            </a:r>
            <a:r>
              <a:rPr lang="en-PH" dirty="0"/>
              <a:t> (Math), </a:t>
            </a:r>
            <a:r>
              <a:rPr lang="en-PH" dirty="0" err="1"/>
              <a:t>Gumuhit</a:t>
            </a:r>
            <a:r>
              <a:rPr lang="en-PH" dirty="0"/>
              <a:t> ng garden layout (Art)</a:t>
            </a:r>
          </a:p>
          <a:p>
            <a:r>
              <a:rPr lang="en-PH" b="1" dirty="0" err="1"/>
              <a:t>Layunin</a:t>
            </a:r>
            <a:r>
              <a:rPr lang="en-PH" b="1" dirty="0"/>
              <a:t>:</a:t>
            </a:r>
            <a:r>
              <a:rPr lang="en-PH" dirty="0"/>
              <a:t> Pag-develop ng </a:t>
            </a:r>
            <a:r>
              <a:rPr lang="en-PH" b="1" dirty="0"/>
              <a:t>problem-solving skills, collaboration, at critical thinking</a:t>
            </a:r>
            <a:r>
              <a:rPr lang="en-PH" dirty="0"/>
              <a:t> </a:t>
            </a:r>
            <a:r>
              <a:rPr lang="en-PH" dirty="0" err="1"/>
              <a:t>habang</a:t>
            </a:r>
            <a:r>
              <a:rPr lang="en-PH" dirty="0"/>
              <a:t> </a:t>
            </a:r>
            <a:r>
              <a:rPr lang="en-PH" dirty="0" err="1"/>
              <a:t>natututo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C5C822-B960-2947-441C-D0C68CA3F0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299C0-3C93-9824-A39B-EE47D3808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8935246-06B9-12B0-D192-A630837DD7F8}"/>
              </a:ext>
            </a:extLst>
          </p:cNvPr>
          <p:cNvSpPr/>
          <p:nvPr/>
        </p:nvSpPr>
        <p:spPr>
          <a:xfrm>
            <a:off x="-350042" y="-205504"/>
            <a:ext cx="2068857" cy="1793631"/>
          </a:xfrm>
          <a:custGeom>
            <a:avLst/>
            <a:gdLst/>
            <a:ahLst/>
            <a:cxnLst/>
            <a:rect l="l" t="t" r="r" b="b"/>
            <a:pathLst>
              <a:path w="3898680" h="3898680">
                <a:moveTo>
                  <a:pt x="0" y="0"/>
                </a:moveTo>
                <a:lnTo>
                  <a:pt x="3898680" y="0"/>
                </a:lnTo>
                <a:lnTo>
                  <a:pt x="3898680" y="3898680"/>
                </a:lnTo>
                <a:lnTo>
                  <a:pt x="0" y="38986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038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96FE71-36AA-53F4-C184-335F182D199B}"/>
              </a:ext>
            </a:extLst>
          </p:cNvPr>
          <p:cNvSpPr/>
          <p:nvPr/>
        </p:nvSpPr>
        <p:spPr>
          <a:xfrm>
            <a:off x="0" y="6357202"/>
            <a:ext cx="8993275" cy="457200"/>
          </a:xfrm>
          <a:prstGeom prst="rect">
            <a:avLst/>
          </a:prstGeom>
          <a:solidFill>
            <a:srgbClr val="9806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 DREAM, ACHIEVE MORE----TRAINING CONSULTANCY SERVICES</a:t>
            </a:r>
          </a:p>
        </p:txBody>
      </p:sp>
      <p:sp>
        <p:nvSpPr>
          <p:cNvPr id="7" name="Freeform 17">
            <a:extLst>
              <a:ext uri="{FF2B5EF4-FFF2-40B4-BE49-F238E27FC236}">
                <a16:creationId xmlns:a16="http://schemas.microsoft.com/office/drawing/2014/main" id="{9183E60A-CB19-0A5A-59E8-DD08682D5ACE}"/>
              </a:ext>
            </a:extLst>
          </p:cNvPr>
          <p:cNvSpPr/>
          <p:nvPr/>
        </p:nvSpPr>
        <p:spPr>
          <a:xfrm>
            <a:off x="2831124" y="5744963"/>
            <a:ext cx="2796943" cy="348797"/>
          </a:xfrm>
          <a:custGeom>
            <a:avLst/>
            <a:gdLst/>
            <a:ahLst/>
            <a:cxnLst/>
            <a:rect l="l" t="t" r="r" b="b"/>
            <a:pathLst>
              <a:path w="2415218" h="1277046">
                <a:moveTo>
                  <a:pt x="0" y="0"/>
                </a:moveTo>
                <a:lnTo>
                  <a:pt x="2415218" y="0"/>
                </a:lnTo>
                <a:lnTo>
                  <a:pt x="2415218" y="1277046"/>
                </a:lnTo>
                <a:lnTo>
                  <a:pt x="0" y="12770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46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17524A-C75A-6402-F836-1C315D07E3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7140" y="274309"/>
            <a:ext cx="6369461" cy="7159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F29A4E-F9F4-2032-725B-827EC2918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63" y="6093761"/>
            <a:ext cx="8756725" cy="44713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7F34D88-E074-F750-8BCD-7CF4C286AC39}"/>
              </a:ext>
            </a:extLst>
          </p:cNvPr>
          <p:cNvSpPr txBox="1"/>
          <p:nvPr/>
        </p:nvSpPr>
        <p:spPr>
          <a:xfrm>
            <a:off x="387325" y="1215186"/>
            <a:ext cx="7697342" cy="2358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3323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MISSION</a:t>
            </a:r>
          </a:p>
          <a:p>
            <a:r>
              <a:rPr lang="en-PH" sz="2400" dirty="0">
                <a:solidFill>
                  <a:srgbClr val="FFFF00"/>
                </a:solidFill>
              </a:rPr>
              <a:t>DAM </a:t>
            </a:r>
            <a:r>
              <a:rPr lang="en-PH" sz="2000" dirty="0">
                <a:solidFill>
                  <a:srgbClr val="FFFF00"/>
                </a:solidFill>
              </a:rPr>
              <a:t>(Dream Achieve More) Training Consultancy Services is committed to:</a:t>
            </a:r>
          </a:p>
          <a:p>
            <a:pPr algn="just"/>
            <a:endParaRPr lang="en-PH" sz="1600" dirty="0">
              <a:solidFill>
                <a:srgbClr val="FFFF00"/>
              </a:solidFill>
            </a:endParaRPr>
          </a:p>
          <a:p>
            <a:pPr algn="just"/>
            <a:r>
              <a:rPr lang="en-US" dirty="0">
                <a:solidFill>
                  <a:srgbClr val="FFFF00"/>
                </a:solidFill>
                <a:latin typeface="Aptos Narrow" panose="020B0004020202020204" pitchFamily="34" charset="0"/>
              </a:rPr>
              <a:t>To deliver quality-assured training and consultancy services anchored on Total Quality Management principles, promoting continuous improvement, customer satisfaction, and professional excellence among educators and professionals</a:t>
            </a:r>
            <a:r>
              <a:rPr lang="en-US" sz="1600" dirty="0">
                <a:solidFill>
                  <a:srgbClr val="FFFF00"/>
                </a:solidFill>
                <a:latin typeface="Aptos Narrow" panose="020B0004020202020204" pitchFamily="34" charset="0"/>
              </a:rPr>
              <a:t>.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7A6949-8076-7562-D6A2-D192E609E72D}"/>
              </a:ext>
            </a:extLst>
          </p:cNvPr>
          <p:cNvSpPr txBox="1"/>
          <p:nvPr/>
        </p:nvSpPr>
        <p:spPr>
          <a:xfrm>
            <a:off x="301451" y="3940009"/>
            <a:ext cx="7783216" cy="148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3046" dirty="0">
                <a:solidFill>
                  <a:srgbClr val="FFFF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VISION</a:t>
            </a:r>
          </a:p>
          <a:p>
            <a:pPr algn="just"/>
            <a:r>
              <a:rPr lang="en-US" sz="2000" dirty="0">
                <a:solidFill>
                  <a:srgbClr val="FFFF00"/>
                </a:solidFill>
                <a:latin typeface="Aptos Narrow" panose="020B0004020202020204" pitchFamily="34" charset="0"/>
              </a:rPr>
              <a:t>To be a leading provider of total quality driven training programs that impower professionals to Dream, Achieve and do More in their fields, driving collective success and sustainable progress</a:t>
            </a:r>
            <a:r>
              <a:rPr lang="en-PH" sz="2000" dirty="0">
                <a:solidFill>
                  <a:srgbClr val="FFFF00"/>
                </a:solidFill>
                <a:latin typeface="Aptos Narrow" panose="020B0004020202020204" pitchFamily="34" charset="0"/>
              </a:rPr>
              <a:t>.</a:t>
            </a:r>
            <a:endParaRPr lang="en-PH" sz="2000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E027AB-9875-FE81-9BF8-930ABB8C3D8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48556" y="5559459"/>
            <a:ext cx="1724484" cy="543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972C398-E177-75AA-D48A-41DEC5FB0352}"/>
              </a:ext>
            </a:extLst>
          </p:cNvPr>
          <p:cNvSpPr/>
          <p:nvPr/>
        </p:nvSpPr>
        <p:spPr>
          <a:xfrm>
            <a:off x="8114960" y="1236435"/>
            <a:ext cx="521485" cy="4877422"/>
          </a:xfrm>
          <a:prstGeom prst="rect">
            <a:avLst/>
          </a:prstGeom>
          <a:solidFill>
            <a:srgbClr val="98060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215" b="1" dirty="0">
                <a:latin typeface="Bookman Old Style" panose="02050604050505020204" pitchFamily="18" charset="0"/>
              </a:rPr>
              <a:t>MISSION &amp; VISION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A61D58-A458-D7C1-DB8B-DAE90506B8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4088" y="75026"/>
            <a:ext cx="1909187" cy="179363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33D14D-C234-F875-53EF-7A7CA91045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667" y="6003954"/>
            <a:ext cx="772993" cy="626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5350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87391-9976-F331-F47B-0EFE96512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8DA18-A29F-E9BA-6FC7-29449C40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07488"/>
          </a:xfrm>
        </p:spPr>
        <p:txBody>
          <a:bodyPr/>
          <a:lstStyle/>
          <a:p>
            <a:r>
              <a:rPr sz="3200" dirty="0">
                <a:solidFill>
                  <a:schemeClr val="bg1"/>
                </a:solidFill>
                <a:highlight>
                  <a:srgbClr val="FFFF00"/>
                </a:highlight>
              </a:rPr>
              <a:t>Strategies for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1BB79-8E8F-3108-17AE-61222F746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278195"/>
            <a:ext cx="7480558" cy="4970212"/>
          </a:xfrm>
        </p:spPr>
        <p:txBody>
          <a:bodyPr>
            <a:normAutofit/>
          </a:bodyPr>
          <a:lstStyle/>
          <a:p>
            <a:r>
              <a:rPr lang="en-PH" b="1" dirty="0"/>
              <a:t>3. Collaborative Planning with Peers</a:t>
            </a:r>
          </a:p>
          <a:p>
            <a:r>
              <a:rPr lang="en-PH" b="1" dirty="0" err="1"/>
              <a:t>Kahulugan</a:t>
            </a:r>
            <a:r>
              <a:rPr lang="en-PH" b="1" dirty="0"/>
              <a:t>:</a:t>
            </a:r>
            <a:r>
              <a:rPr lang="en-PH" dirty="0"/>
              <a:t> Ang </a:t>
            </a:r>
            <a:r>
              <a:rPr lang="en-PH" dirty="0" err="1"/>
              <a:t>guro</a:t>
            </a:r>
            <a:r>
              <a:rPr lang="en-PH" dirty="0"/>
              <a:t> ay </a:t>
            </a:r>
            <a:r>
              <a:rPr lang="en-PH" b="1" dirty="0" err="1"/>
              <a:t>nagtutulungan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ibang</a:t>
            </a:r>
            <a:r>
              <a:rPr lang="en-PH" b="1" dirty="0"/>
              <a:t> </a:t>
            </a:r>
            <a:r>
              <a:rPr lang="en-PH" b="1" dirty="0" err="1"/>
              <a:t>guro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pagpaplano</a:t>
            </a:r>
            <a:r>
              <a:rPr lang="en-PH" dirty="0"/>
              <a:t> ng </a:t>
            </a:r>
            <a:r>
              <a:rPr lang="en-PH" dirty="0" err="1"/>
              <a:t>leksyon</a:t>
            </a:r>
            <a:r>
              <a:rPr lang="en-PH" dirty="0"/>
              <a:t> o curriculum.</a:t>
            </a:r>
          </a:p>
          <a:p>
            <a:r>
              <a:rPr lang="en-PH" b="1" dirty="0"/>
              <a:t>Pokus:</a:t>
            </a:r>
            <a:r>
              <a:rPr lang="en-PH" dirty="0"/>
              <a:t> Teacher-focused; mas </a:t>
            </a:r>
            <a:r>
              <a:rPr lang="en-PH" dirty="0" err="1"/>
              <a:t>mahusay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plano </a:t>
            </a:r>
            <a:r>
              <a:rPr lang="en-PH" dirty="0" err="1"/>
              <a:t>dahil</a:t>
            </a:r>
            <a:r>
              <a:rPr lang="en-PH" dirty="0"/>
              <a:t> </a:t>
            </a:r>
            <a:r>
              <a:rPr lang="en-PH" dirty="0" err="1"/>
              <a:t>pinag-uugnay</a:t>
            </a:r>
            <a:r>
              <a:rPr lang="en-PH" dirty="0"/>
              <a:t> ang </a:t>
            </a:r>
            <a:r>
              <a:rPr lang="en-PH" dirty="0" err="1"/>
              <a:t>kaalaman</a:t>
            </a:r>
            <a:r>
              <a:rPr lang="en-PH" dirty="0"/>
              <a:t>, </a:t>
            </a:r>
            <a:r>
              <a:rPr lang="en-PH" dirty="0" err="1"/>
              <a:t>estilo</a:t>
            </a:r>
            <a:r>
              <a:rPr lang="en-PH" dirty="0"/>
              <a:t> ng </a:t>
            </a:r>
            <a:r>
              <a:rPr lang="en-PH" dirty="0" err="1"/>
              <a:t>pagtuturo</a:t>
            </a:r>
            <a:r>
              <a:rPr lang="en-PH" dirty="0"/>
              <a:t>, at resources.</a:t>
            </a:r>
          </a:p>
          <a:p>
            <a:r>
              <a:rPr lang="en-PH" b="1" dirty="0" err="1"/>
              <a:t>Halimbawa</a:t>
            </a:r>
            <a:r>
              <a:rPr lang="en-PH" b="1" dirty="0"/>
              <a:t>:</a:t>
            </a:r>
            <a:endParaRPr lang="en-PH" dirty="0"/>
          </a:p>
          <a:p>
            <a:pPr lvl="1"/>
            <a:r>
              <a:rPr lang="en-PH" dirty="0"/>
              <a:t>Mga </a:t>
            </a:r>
            <a:r>
              <a:rPr lang="en-PH" dirty="0" err="1"/>
              <a:t>guro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Math at Science ay </a:t>
            </a:r>
            <a:r>
              <a:rPr lang="en-PH" dirty="0" err="1"/>
              <a:t>nagtutulungan</a:t>
            </a:r>
            <a:r>
              <a:rPr lang="en-PH" dirty="0"/>
              <a:t> para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isang</a:t>
            </a:r>
            <a:r>
              <a:rPr lang="en-PH" dirty="0"/>
              <a:t> integrated lesson </a:t>
            </a:r>
            <a:r>
              <a:rPr lang="en-PH" dirty="0" err="1"/>
              <a:t>tungkol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i="1" dirty="0" err="1"/>
              <a:t>Kalikasan</a:t>
            </a:r>
            <a:endParaRPr lang="en-PH" dirty="0"/>
          </a:p>
          <a:p>
            <a:pPr lvl="1"/>
            <a:r>
              <a:rPr lang="en-PH" dirty="0" err="1"/>
              <a:t>Gumagawa</a:t>
            </a:r>
            <a:r>
              <a:rPr lang="en-PH" dirty="0"/>
              <a:t> </a:t>
            </a:r>
            <a:r>
              <a:rPr lang="en-PH" dirty="0" err="1"/>
              <a:t>sila</a:t>
            </a:r>
            <a:r>
              <a:rPr lang="en-PH" dirty="0"/>
              <a:t> ng plan para </a:t>
            </a:r>
            <a:r>
              <a:rPr lang="en-PH" dirty="0" err="1"/>
              <a:t>sabay-sabay</a:t>
            </a:r>
            <a:r>
              <a:rPr lang="en-PH" dirty="0"/>
              <a:t> </a:t>
            </a:r>
            <a:r>
              <a:rPr lang="en-PH" dirty="0" err="1"/>
              <a:t>matutunan</a:t>
            </a:r>
            <a:r>
              <a:rPr lang="en-PH" dirty="0"/>
              <a:t> ng </a:t>
            </a:r>
            <a:r>
              <a:rPr lang="en-PH" dirty="0" err="1"/>
              <a:t>mga</a:t>
            </a:r>
            <a:r>
              <a:rPr lang="en-PH" dirty="0"/>
              <a:t> bata ang Science concepts at Math skills</a:t>
            </a:r>
          </a:p>
          <a:p>
            <a:r>
              <a:rPr lang="en-PH" b="1" dirty="0" err="1"/>
              <a:t>Layunin</a:t>
            </a:r>
            <a:r>
              <a:rPr lang="en-PH" b="1" dirty="0"/>
              <a:t>:</a:t>
            </a:r>
            <a:r>
              <a:rPr lang="en-PH" dirty="0"/>
              <a:t> Mas </a:t>
            </a:r>
            <a:r>
              <a:rPr lang="en-PH" dirty="0" err="1"/>
              <a:t>epektibong</a:t>
            </a:r>
            <a:r>
              <a:rPr lang="en-PH" dirty="0"/>
              <a:t> </a:t>
            </a:r>
            <a:r>
              <a:rPr lang="en-PH" dirty="0" err="1"/>
              <a:t>pagtuturo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pamamagitan</a:t>
            </a:r>
            <a:r>
              <a:rPr lang="en-PH" dirty="0"/>
              <a:t> ng </a:t>
            </a:r>
            <a:r>
              <a:rPr lang="en-PH" b="1" dirty="0" err="1"/>
              <a:t>pagpaplano</a:t>
            </a:r>
            <a:r>
              <a:rPr lang="en-PH" b="1" dirty="0"/>
              <a:t> at </a:t>
            </a:r>
            <a:r>
              <a:rPr lang="en-PH" b="1" dirty="0" err="1"/>
              <a:t>koordinasyon</a:t>
            </a:r>
            <a:r>
              <a:rPr lang="en-PH" dirty="0"/>
              <a:t>.</a:t>
            </a:r>
          </a:p>
          <a:p>
            <a:pPr marL="0" indent="0">
              <a:buNone/>
            </a:pPr>
            <a:endParaRPr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3CDF2-DB37-4C3C-4411-925F25182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28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25F44-ACB2-BE0A-F6E8-48AE54202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797A-8C6D-B43E-01BB-EC8C95614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07488"/>
          </a:xfrm>
        </p:spPr>
        <p:txBody>
          <a:bodyPr/>
          <a:lstStyle/>
          <a:p>
            <a:r>
              <a:rPr sz="3200" dirty="0">
                <a:solidFill>
                  <a:schemeClr val="bg1"/>
                </a:solidFill>
                <a:highlight>
                  <a:srgbClr val="FFFF00"/>
                </a:highlight>
              </a:rPr>
              <a:t>Strategies for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8C354C-877A-7F4D-41E7-48229E340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CADF75-5804-C527-7FBB-719A5D0E1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92865" y="1710814"/>
            <a:ext cx="8187342" cy="3684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52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Challenges in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785358" cy="4195481"/>
          </a:xfrm>
        </p:spPr>
        <p:txBody>
          <a:bodyPr>
            <a:normAutofit/>
          </a:bodyPr>
          <a:lstStyle/>
          <a:p>
            <a:r>
              <a:rPr sz="4400" dirty="0"/>
              <a:t>- Time constraints</a:t>
            </a:r>
          </a:p>
          <a:p>
            <a:r>
              <a:rPr sz="4400" dirty="0"/>
              <a:t>- Assessment alignment</a:t>
            </a:r>
          </a:p>
          <a:p>
            <a:r>
              <a:rPr sz="4400" dirty="0"/>
              <a:t>- Teacher preparedness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DEA9B-3AD8-95BC-1650-F574B5EFD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Assessment in Integrated Curriculum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01900" cy="4195481"/>
          </a:xfrm>
        </p:spPr>
        <p:txBody>
          <a:bodyPr>
            <a:normAutofit/>
          </a:bodyPr>
          <a:lstStyle/>
          <a:p>
            <a:r>
              <a:rPr sz="3600" dirty="0"/>
              <a:t>- Performance-based assessment</a:t>
            </a:r>
          </a:p>
          <a:p>
            <a:r>
              <a:rPr sz="3600" dirty="0"/>
              <a:t>- Rubrics and portfolios</a:t>
            </a:r>
          </a:p>
          <a:p>
            <a:r>
              <a:rPr sz="3600" dirty="0"/>
              <a:t>- Reflective journals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20F20A-081D-7383-80F8-AE6C721F6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ICT Integration in Curriculum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4000" dirty="0"/>
              <a:t>- Use of digital tools to connect disciplines</a:t>
            </a:r>
          </a:p>
          <a:p>
            <a:r>
              <a:rPr sz="4000" dirty="0"/>
              <a:t>- Online collaboration and research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963B7-C0C7-F6BF-37AC-83A20B974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Classroom Example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274081" cy="4195481"/>
          </a:xfrm>
        </p:spPr>
        <p:txBody>
          <a:bodyPr>
            <a:normAutofit/>
          </a:bodyPr>
          <a:lstStyle/>
          <a:p>
            <a:r>
              <a:rPr sz="4000" dirty="0"/>
              <a:t>Activity: 'Design a Community Garden'</a:t>
            </a:r>
          </a:p>
          <a:p>
            <a:r>
              <a:rPr sz="4000" dirty="0"/>
              <a:t>Integrated Areas: Science, Math, English, EPP/TLE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F7166-753A-5791-DA99-D505BD48C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Teacher Reflection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736197" cy="4195481"/>
          </a:xfrm>
        </p:spPr>
        <p:txBody>
          <a:bodyPr>
            <a:normAutofit/>
          </a:bodyPr>
          <a:lstStyle/>
          <a:p>
            <a:r>
              <a:rPr sz="3600" dirty="0"/>
              <a:t>- How can I make my lessons more connected across disciplines?</a:t>
            </a:r>
          </a:p>
          <a:p>
            <a:r>
              <a:rPr sz="3600" dirty="0"/>
              <a:t>- What challenges do I foresee in integration?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994025-7F06-79A9-74E2-24BFA162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Application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834519" cy="4195481"/>
          </a:xfrm>
        </p:spPr>
        <p:txBody>
          <a:bodyPr>
            <a:normAutofit/>
          </a:bodyPr>
          <a:lstStyle/>
          <a:p>
            <a:r>
              <a:rPr sz="3200" dirty="0"/>
              <a:t>Task: Design a 1</a:t>
            </a:r>
            <a:r>
              <a:rPr lang="en-PH" sz="3200" dirty="0"/>
              <a:t>-LESSON PLAN</a:t>
            </a:r>
            <a:r>
              <a:rPr sz="3200" dirty="0"/>
              <a:t> integrative lesson plan aligned with PPST Domains.</a:t>
            </a:r>
          </a:p>
          <a:p>
            <a:r>
              <a:rPr sz="3200" dirty="0"/>
              <a:t>Output: Short presentation or visual plan.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F417E5-3E50-75CF-BF79-87357A363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Session Objectives (PPST-Aligned)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- Understand the concept and importance of curriculum integration.</a:t>
            </a:r>
          </a:p>
          <a:p>
            <a:r>
              <a:t>- Identify strategies for designing integrative lessons.</a:t>
            </a:r>
          </a:p>
          <a:p>
            <a:r>
              <a:t>- Apply integration approaches to promote 21st-century learning.</a:t>
            </a:r>
          </a:p>
          <a:p>
            <a:endParaRPr/>
          </a:p>
          <a:p>
            <a:r>
              <a:t>PPST Alignment: Domain 1 – Content Knowledge and Pedagogy; Domain 3 – Diversity of Learners.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4AD53-28B7-FF9A-E2C8-46CF8EA24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PH" sz="4200" b="1" dirty="0"/>
              <a:t>With K to 12, we will..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66922"/>
            <a:ext cx="7620000" cy="281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PH" i="1" dirty="0">
                <a:latin typeface="Tw Cen MT" pitchFamily="34" charset="0"/>
              </a:rPr>
              <a:t>Produce</a:t>
            </a:r>
            <a:r>
              <a:rPr lang="en-PH" b="1" i="1" dirty="0">
                <a:latin typeface="Tw Cen MT" pitchFamily="34" charset="0"/>
              </a:rPr>
              <a:t> holistically developed learners who have 21</a:t>
            </a:r>
            <a:r>
              <a:rPr lang="en-PH" b="1" i="1" baseline="30000" dirty="0">
                <a:latin typeface="Tw Cen MT" pitchFamily="34" charset="0"/>
              </a:rPr>
              <a:t>st</a:t>
            </a:r>
            <a:r>
              <a:rPr lang="en-PH" b="1" i="1" dirty="0">
                <a:latin typeface="Tw Cen MT" pitchFamily="34" charset="0"/>
              </a:rPr>
              <a:t> century skills </a:t>
            </a:r>
            <a:r>
              <a:rPr lang="en-PH" i="1" dirty="0">
                <a:latin typeface="Tw Cen MT" pitchFamily="34" charset="0"/>
              </a:rPr>
              <a:t>and are prepared for </a:t>
            </a:r>
            <a:r>
              <a:rPr lang="en-PH" b="1" i="1" dirty="0">
                <a:solidFill>
                  <a:schemeClr val="tx2"/>
                </a:solidFill>
                <a:latin typeface="Tw Cen MT" pitchFamily="34" charset="0"/>
              </a:rPr>
              <a:t>higher education</a:t>
            </a:r>
            <a:r>
              <a:rPr lang="en-PH" i="1" dirty="0">
                <a:latin typeface="Tw Cen MT" pitchFamily="34" charset="0"/>
              </a:rPr>
              <a:t>, </a:t>
            </a:r>
            <a:r>
              <a:rPr lang="en-PH" b="1" i="1" dirty="0">
                <a:solidFill>
                  <a:schemeClr val="tx2"/>
                </a:solidFill>
                <a:latin typeface="Tw Cen MT" pitchFamily="34" charset="0"/>
              </a:rPr>
              <a:t>middle-level skills development</a:t>
            </a:r>
            <a:r>
              <a:rPr lang="en-PH" i="1" dirty="0">
                <a:latin typeface="Tw Cen MT" pitchFamily="34" charset="0"/>
              </a:rPr>
              <a:t>, </a:t>
            </a:r>
            <a:r>
              <a:rPr lang="en-PH" b="1" i="1" dirty="0">
                <a:solidFill>
                  <a:schemeClr val="tx2"/>
                </a:solidFill>
                <a:latin typeface="Tw Cen MT" pitchFamily="34" charset="0"/>
              </a:rPr>
              <a:t>employment</a:t>
            </a:r>
            <a:r>
              <a:rPr lang="en-PH" i="1" dirty="0">
                <a:latin typeface="Tw Cen MT" pitchFamily="34" charset="0"/>
              </a:rPr>
              <a:t>, and </a:t>
            </a:r>
            <a:r>
              <a:rPr lang="en-PH" b="1" i="1" dirty="0">
                <a:solidFill>
                  <a:schemeClr val="tx2"/>
                </a:solidFill>
                <a:latin typeface="Tw Cen MT" pitchFamily="34" charset="0"/>
              </a:rPr>
              <a:t>entrepreneurship</a:t>
            </a:r>
            <a:r>
              <a:rPr lang="en-PH" i="1" dirty="0">
                <a:latin typeface="Tw Cen MT" pitchFamily="34" charset="0"/>
              </a:rPr>
              <a:t>.</a:t>
            </a:r>
          </a:p>
        </p:txBody>
      </p:sp>
      <p:pic>
        <p:nvPicPr>
          <p:cNvPr id="4" name="Picture 3" descr="C:\Users\Elvin Uy\Pictures\deped_logo_n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375" y="3815850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Elvin Uy\Pictures\ched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455" y="3815852"/>
            <a:ext cx="1289304" cy="127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Elvin Uy\Pictures\tesda_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295" y="3815850"/>
            <a:ext cx="1261819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630" y="5222624"/>
            <a:ext cx="8615290" cy="101566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PH" sz="2000" i="1" dirty="0">
                <a:latin typeface="Tw Cen MT" pitchFamily="34" charset="0"/>
              </a:rPr>
              <a:t>“..country with an organized and shared rapid expansion of our economy through a </a:t>
            </a:r>
            <a:r>
              <a:rPr lang="en-PH" sz="2000" b="1" i="1" dirty="0">
                <a:latin typeface="Tw Cen MT" pitchFamily="34" charset="0"/>
              </a:rPr>
              <a:t>government dedicated in honing and mobilizing our people’s skills and energies</a:t>
            </a:r>
            <a:r>
              <a:rPr lang="en-PH" sz="2000" i="1" dirty="0">
                <a:latin typeface="Tw Cen MT" pitchFamily="34" charset="0"/>
              </a:rPr>
              <a:t>..”</a:t>
            </a:r>
          </a:p>
          <a:p>
            <a:pPr algn="r"/>
            <a:r>
              <a:rPr lang="en-PH" sz="2000" dirty="0">
                <a:latin typeface="Tw Cen MT" pitchFamily="34" charset="0"/>
              </a:rPr>
              <a:t>-Philippine Development Plan 2011-2016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BA7F7-FC47-7FF3-E8EF-E314FF7E8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3462" y="433245"/>
            <a:ext cx="1133954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1FD1C-4AD6-4174-BFCB-68C83199370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E:\desktop oct 2011\SOME FIGURES AND TABLES\K TO 12 GRADUATE without subskills copy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00"/>
          <a:stretch/>
        </p:blipFill>
        <p:spPr bwMode="auto">
          <a:xfrm>
            <a:off x="228600" y="228600"/>
            <a:ext cx="8763000" cy="61722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6679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0" y="357166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K to 12 Basic Education Curriculum is </a:t>
            </a:r>
            <a:r>
              <a:rPr lang="en-US" b="1" u="sng" dirty="0"/>
              <a:t>enhanced</a:t>
            </a:r>
            <a:r>
              <a:rPr lang="en-US" b="1" dirty="0"/>
              <a:t>.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54055866"/>
              </p:ext>
            </p:extLst>
          </p:nvPr>
        </p:nvGraphicFramePr>
        <p:xfrm>
          <a:off x="2128084" y="1600200"/>
          <a:ext cx="4836596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8"/>
          <p:cNvSpPr txBox="1">
            <a:spLocks/>
          </p:cNvSpPr>
          <p:nvPr/>
        </p:nvSpPr>
        <p:spPr>
          <a:xfrm>
            <a:off x="6208196" y="1700808"/>
            <a:ext cx="2478604" cy="110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Tw Cen MT" pitchFamily="34" charset="0"/>
              </a:rPr>
              <a:t>Focuses on the optimum development of the Filipino</a:t>
            </a:r>
            <a:endParaRPr lang="en-US" sz="2000" b="1" dirty="0">
              <a:solidFill>
                <a:schemeClr val="tx2"/>
              </a:solidFill>
              <a:latin typeface="Tw Cen MT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1097280" y="4152576"/>
            <a:ext cx="1411804" cy="110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Tw Cen MT" pitchFamily="34" charset="0"/>
              </a:rPr>
              <a:t>Flexible to local needs</a:t>
            </a:r>
            <a:endParaRPr lang="en-US" sz="2000" b="1" dirty="0">
              <a:solidFill>
                <a:schemeClr val="tx2"/>
              </a:solidFill>
              <a:latin typeface="Tw Cen MT" pitchFamily="34" charset="0"/>
            </a:endParaRP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280738" y="5827652"/>
            <a:ext cx="2845742" cy="801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Tw Cen MT" pitchFamily="34" charset="0"/>
              </a:rPr>
              <a:t>Continuum following an expanding spiral progression model</a:t>
            </a:r>
          </a:p>
          <a:p>
            <a:pPr marL="0" indent="0">
              <a:buNone/>
            </a:pPr>
            <a:endParaRPr lang="en-US" sz="2000" dirty="0">
              <a:latin typeface="Tw Cen MT" pitchFamily="34" charset="0"/>
            </a:endParaRPr>
          </a:p>
        </p:txBody>
      </p:sp>
      <p:sp>
        <p:nvSpPr>
          <p:cNvPr id="11" name="Content Placeholder 8"/>
          <p:cNvSpPr txBox="1">
            <a:spLocks/>
          </p:cNvSpPr>
          <p:nvPr/>
        </p:nvSpPr>
        <p:spPr>
          <a:xfrm>
            <a:off x="386864" y="1646181"/>
            <a:ext cx="2519636" cy="110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Tw Cen MT" pitchFamily="34" charset="0"/>
              </a:rPr>
              <a:t>Integrative, Inquiry-based, Constructivist, Technology-enhanced</a:t>
            </a:r>
          </a:p>
        </p:txBody>
      </p:sp>
      <p:sp>
        <p:nvSpPr>
          <p:cNvPr id="12" name="Content Placeholder 8"/>
          <p:cNvSpPr txBox="1">
            <a:spLocks/>
          </p:cNvSpPr>
          <p:nvPr/>
        </p:nvSpPr>
        <p:spPr>
          <a:xfrm>
            <a:off x="6400800" y="3933056"/>
            <a:ext cx="1792804" cy="1105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2"/>
                </a:solidFill>
                <a:latin typeface="Tw Cen MT" pitchFamily="34" charset="0"/>
              </a:rPr>
              <a:t>Allows for mastery of competencies</a:t>
            </a:r>
            <a:endParaRPr lang="en-US" sz="2000" b="1" dirty="0">
              <a:solidFill>
                <a:schemeClr val="tx2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5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D26FE8D-F1C5-FB41-A572-D550D5C15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D26FE8D-F1C5-FB41-A572-D550D5C15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DEA7C68-CE62-4741-ABF4-E900AE48F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graphicEl>
                                              <a:dgm id="{9DEA7C68-CE62-4741-ABF4-E900AE48F5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15CBFDB-758A-4246-BDED-47B2AB349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315CBFDB-758A-4246-BDED-47B2AB3493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B4FE5CD-72FC-F449-8561-D5D728D7F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EB4FE5CD-72FC-F449-8561-D5D728D7F3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115F75-0229-A647-849A-F15BC9BFF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graphicEl>
                                              <a:dgm id="{E1115F75-0229-A647-849A-F15BC9BFF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CC29C44-DBF7-D343-9186-0E93892DA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3CC29C44-DBF7-D343-9186-0E93892DA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9AB962-3AB9-3549-90A7-C5F9A6E0E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graphicEl>
                                              <a:dgm id="{279AB962-3AB9-3549-90A7-C5F9A6E0E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D11DFC-7334-A248-AD98-EC5FF7A73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graphicEl>
                                              <a:dgm id="{EDD11DFC-7334-A248-AD98-EC5FF7A73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0C8F056-3F35-044B-88B6-A2CFF7AFA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graphicEl>
                                              <a:dgm id="{90C8F056-3F35-044B-88B6-A2CFF7AFA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3536C0-5DD7-1A40-9EF8-3C7633369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503536C0-5DD7-1A40-9EF8-3C7633369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Graphic spid="8" grpId="0">
        <p:bldSub>
          <a:bldDgm bld="one"/>
        </p:bldSub>
      </p:bldGraphic>
      <p:bldP spid="6" grpId="0"/>
      <p:bldP spid="7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Curriculum Integration?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2052925"/>
            <a:ext cx="7401900" cy="4195481"/>
          </a:xfrm>
        </p:spPr>
        <p:txBody>
          <a:bodyPr>
            <a:normAutofit/>
          </a:bodyPr>
          <a:lstStyle/>
          <a:p>
            <a:pPr algn="just"/>
            <a:r>
              <a:rPr sz="4000" dirty="0"/>
              <a:t>A teaching approach that links learning experiences across subject areas around meaningful themes or problems.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1DEB5-6181-CDEA-65D1-7C87A5C7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Rationale for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052925"/>
            <a:ext cx="7755861" cy="4195481"/>
          </a:xfrm>
        </p:spPr>
        <p:txBody>
          <a:bodyPr>
            <a:normAutofit/>
          </a:bodyPr>
          <a:lstStyle/>
          <a:p>
            <a:r>
              <a:rPr sz="3200" dirty="0"/>
              <a:t>- Makes learning relevant and engaging.</a:t>
            </a:r>
          </a:p>
          <a:p>
            <a:r>
              <a:rPr sz="3200" dirty="0"/>
              <a:t>- Encourages critical and creative thinking.</a:t>
            </a:r>
          </a:p>
          <a:p>
            <a:r>
              <a:rPr sz="3200" dirty="0"/>
              <a:t>- Reflects real-life situations where knowledge areas intersect.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C035CB-EFEC-753C-3795-6CF4F35AA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PPST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700" y="1504335"/>
            <a:ext cx="7549384" cy="4744071"/>
          </a:xfrm>
        </p:spPr>
        <p:txBody>
          <a:bodyPr>
            <a:normAutofit/>
          </a:bodyPr>
          <a:lstStyle/>
          <a:p>
            <a:pPr algn="just"/>
            <a:r>
              <a:rPr sz="3600" dirty="0"/>
              <a:t>Domain 1.1: Demonstrates mastery of content and its interrelationships.</a:t>
            </a:r>
          </a:p>
          <a:p>
            <a:pPr algn="just"/>
            <a:r>
              <a:rPr sz="3600" dirty="0"/>
              <a:t>Domain 4.2: Uses a range of teaching strategies that enhance learning.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F0346-A970-320D-3C57-0E8204F7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71" y="5643716"/>
            <a:ext cx="1131961" cy="109797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</TotalTime>
  <Words>1810</Words>
  <Application>Microsoft Office PowerPoint</Application>
  <PresentationFormat>On-screen Show (4:3)</PresentationFormat>
  <Paragraphs>167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ADLaM Display</vt:lpstr>
      <vt:lpstr>Aptos Narrow</vt:lpstr>
      <vt:lpstr>Arial</vt:lpstr>
      <vt:lpstr>Bookman Old Style</vt:lpstr>
      <vt:lpstr>Century Gothic</vt:lpstr>
      <vt:lpstr>Tw Cen MT</vt:lpstr>
      <vt:lpstr>Wingdings 3</vt:lpstr>
      <vt:lpstr>Ion</vt:lpstr>
      <vt:lpstr>Curriculum Integration</vt:lpstr>
      <vt:lpstr>PowerPoint Presentation</vt:lpstr>
      <vt:lpstr>Session Objectives (PPST-Aligned)</vt:lpstr>
      <vt:lpstr>With K to 12, we will..</vt:lpstr>
      <vt:lpstr>PowerPoint Presentation</vt:lpstr>
      <vt:lpstr>The K to 12 Basic Education Curriculum is enhanced.</vt:lpstr>
      <vt:lpstr>What is Curriculum Integration?</vt:lpstr>
      <vt:lpstr>Rationale for Integration</vt:lpstr>
      <vt:lpstr>PPST Connection</vt:lpstr>
      <vt:lpstr>Models of Curriculum Integration</vt:lpstr>
      <vt:lpstr>Models of Curriculum Integration</vt:lpstr>
      <vt:lpstr>Models of Curriculum Integration</vt:lpstr>
      <vt:lpstr>Models of Curriculum Integration</vt:lpstr>
      <vt:lpstr>Models of Curriculum Integration</vt:lpstr>
      <vt:lpstr>Integrated Lesson Example</vt:lpstr>
      <vt:lpstr>Teacher’s Role in Integration</vt:lpstr>
      <vt:lpstr>Strategies for Implementation</vt:lpstr>
      <vt:lpstr>Strategies for Implementation</vt:lpstr>
      <vt:lpstr>Strategies for Implementation</vt:lpstr>
      <vt:lpstr>Strategies for Implementation</vt:lpstr>
      <vt:lpstr>Strategies for Implementation</vt:lpstr>
      <vt:lpstr>Challenges in Integration</vt:lpstr>
      <vt:lpstr>Assessment in Integrated Curriculum</vt:lpstr>
      <vt:lpstr>ICT Integration in Curriculum Design</vt:lpstr>
      <vt:lpstr>Classroom Example Activity</vt:lpstr>
      <vt:lpstr>Teacher Reflection</vt:lpstr>
      <vt:lpstr>Application Activity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Inspector GSO</dc:creator>
  <cp:keywords/>
  <dc:description>generated using python-pptx</dc:description>
  <cp:lastModifiedBy>DESIREE MARASIGAN</cp:lastModifiedBy>
  <cp:revision>2</cp:revision>
  <dcterms:created xsi:type="dcterms:W3CDTF">2013-01-27T09:14:16Z</dcterms:created>
  <dcterms:modified xsi:type="dcterms:W3CDTF">2025-10-27T10:52:06Z</dcterms:modified>
  <cp:category/>
</cp:coreProperties>
</file>